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7"/>
  </p:notesMasterIdLst>
  <p:sldIdLst>
    <p:sldId id="324" r:id="rId2"/>
    <p:sldId id="381" r:id="rId3"/>
    <p:sldId id="275" r:id="rId4"/>
    <p:sldId id="377" r:id="rId5"/>
    <p:sldId id="378" r:id="rId6"/>
    <p:sldId id="379" r:id="rId7"/>
    <p:sldId id="265" r:id="rId8"/>
    <p:sldId id="260" r:id="rId9"/>
    <p:sldId id="258" r:id="rId10"/>
    <p:sldId id="271" r:id="rId11"/>
    <p:sldId id="259" r:id="rId12"/>
    <p:sldId id="267" r:id="rId13"/>
    <p:sldId id="325" r:id="rId14"/>
    <p:sldId id="266" r:id="rId15"/>
    <p:sldId id="274" r:id="rId16"/>
    <p:sldId id="273" r:id="rId17"/>
    <p:sldId id="270" r:id="rId18"/>
    <p:sldId id="268" r:id="rId19"/>
    <p:sldId id="272" r:id="rId20"/>
    <p:sldId id="269" r:id="rId21"/>
    <p:sldId id="326" r:id="rId22"/>
    <p:sldId id="358" r:id="rId23"/>
    <p:sldId id="359" r:id="rId24"/>
    <p:sldId id="361" r:id="rId25"/>
    <p:sldId id="362" r:id="rId26"/>
    <p:sldId id="360" r:id="rId27"/>
    <p:sldId id="363" r:id="rId28"/>
    <p:sldId id="364" r:id="rId29"/>
    <p:sldId id="365" r:id="rId30"/>
    <p:sldId id="398" r:id="rId31"/>
    <p:sldId id="384" r:id="rId32"/>
    <p:sldId id="405" r:id="rId33"/>
    <p:sldId id="327" r:id="rId34"/>
    <p:sldId id="383" r:id="rId35"/>
    <p:sldId id="382" r:id="rId36"/>
    <p:sldId id="305" r:id="rId37"/>
    <p:sldId id="296" r:id="rId38"/>
    <p:sldId id="294" r:id="rId39"/>
    <p:sldId id="292" r:id="rId40"/>
    <p:sldId id="293" r:id="rId41"/>
    <p:sldId id="298" r:id="rId42"/>
    <p:sldId id="295" r:id="rId43"/>
    <p:sldId id="299" r:id="rId44"/>
    <p:sldId id="301" r:id="rId45"/>
    <p:sldId id="302" r:id="rId46"/>
    <p:sldId id="303" r:id="rId47"/>
    <p:sldId id="291" r:id="rId48"/>
    <p:sldId id="300" r:id="rId49"/>
    <p:sldId id="309" r:id="rId50"/>
    <p:sldId id="297" r:id="rId51"/>
    <p:sldId id="278" r:id="rId52"/>
    <p:sldId id="366" r:id="rId53"/>
    <p:sldId id="368" r:id="rId54"/>
    <p:sldId id="369" r:id="rId55"/>
    <p:sldId id="370" r:id="rId56"/>
    <p:sldId id="380" r:id="rId57"/>
    <p:sldId id="386" r:id="rId58"/>
    <p:sldId id="406" r:id="rId59"/>
    <p:sldId id="328" r:id="rId60"/>
    <p:sldId id="385" r:id="rId61"/>
    <p:sldId id="276" r:id="rId62"/>
    <p:sldId id="264" r:id="rId63"/>
    <p:sldId id="261" r:id="rId64"/>
    <p:sldId id="329" r:id="rId65"/>
    <p:sldId id="287" r:id="rId66"/>
    <p:sldId id="313" r:id="rId67"/>
    <p:sldId id="330" r:id="rId68"/>
    <p:sldId id="277" r:id="rId69"/>
    <p:sldId id="331" r:id="rId70"/>
    <p:sldId id="288" r:id="rId71"/>
    <p:sldId id="315" r:id="rId72"/>
    <p:sldId id="290" r:id="rId73"/>
    <p:sldId id="314" r:id="rId74"/>
    <p:sldId id="279" r:id="rId75"/>
    <p:sldId id="262" r:id="rId76"/>
    <p:sldId id="312" r:id="rId77"/>
    <p:sldId id="286" r:id="rId78"/>
    <p:sldId id="283" r:id="rId79"/>
    <p:sldId id="332" r:id="rId80"/>
    <p:sldId id="263" r:id="rId81"/>
    <p:sldId id="281" r:id="rId82"/>
    <p:sldId id="280" r:id="rId83"/>
    <p:sldId id="333" r:id="rId84"/>
    <p:sldId id="289" r:id="rId85"/>
    <p:sldId id="282" r:id="rId86"/>
    <p:sldId id="311" r:id="rId87"/>
    <p:sldId id="336" r:id="rId88"/>
    <p:sldId id="337" r:id="rId89"/>
    <p:sldId id="338" r:id="rId90"/>
    <p:sldId id="339" r:id="rId91"/>
    <p:sldId id="340" r:id="rId92"/>
    <p:sldId id="310" r:id="rId93"/>
    <p:sldId id="371" r:id="rId94"/>
    <p:sldId id="372" r:id="rId95"/>
    <p:sldId id="373" r:id="rId96"/>
    <p:sldId id="374" r:id="rId97"/>
    <p:sldId id="341" r:id="rId98"/>
    <p:sldId id="404" r:id="rId99"/>
    <p:sldId id="388" r:id="rId100"/>
    <p:sldId id="407" r:id="rId101"/>
    <p:sldId id="334" r:id="rId102"/>
    <p:sldId id="390" r:id="rId103"/>
    <p:sldId id="387" r:id="rId104"/>
    <p:sldId id="285" r:id="rId105"/>
    <p:sldId id="316" r:id="rId106"/>
    <p:sldId id="320" r:id="rId107"/>
    <p:sldId id="319" r:id="rId108"/>
    <p:sldId id="318" r:id="rId109"/>
    <p:sldId id="317" r:id="rId110"/>
    <p:sldId id="321" r:id="rId111"/>
    <p:sldId id="322" r:id="rId112"/>
    <p:sldId id="342" r:id="rId113"/>
    <p:sldId id="343" r:id="rId114"/>
    <p:sldId id="344" r:id="rId115"/>
    <p:sldId id="345" r:id="rId116"/>
    <p:sldId id="346" r:id="rId117"/>
    <p:sldId id="375" r:id="rId118"/>
    <p:sldId id="376" r:id="rId119"/>
    <p:sldId id="392" r:id="rId120"/>
    <p:sldId id="408" r:id="rId121"/>
    <p:sldId id="347" r:id="rId122"/>
    <p:sldId id="389" r:id="rId123"/>
    <p:sldId id="348" r:id="rId124"/>
    <p:sldId id="349" r:id="rId125"/>
    <p:sldId id="350" r:id="rId126"/>
    <p:sldId id="353" r:id="rId127"/>
    <p:sldId id="352" r:id="rId128"/>
    <p:sldId id="351" r:id="rId129"/>
    <p:sldId id="354" r:id="rId130"/>
    <p:sldId id="355" r:id="rId131"/>
    <p:sldId id="356" r:id="rId132"/>
    <p:sldId id="357" r:id="rId133"/>
    <p:sldId id="391" r:id="rId134"/>
    <p:sldId id="393" r:id="rId135"/>
    <p:sldId id="409" r:id="rId136"/>
  </p:sldIdLst>
  <p:sldSz cx="9144000" cy="6858000" type="screen4x3"/>
  <p:notesSz cx="6797675" cy="9926638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82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presProps" Target="presProp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D3B920-47AB-4DD1-9982-F7021FEAD771}" type="datetimeFigureOut">
              <a:rPr lang="nl-NL" smtClean="0"/>
              <a:pPr/>
              <a:t>26-6-2016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7F3FAA-B9E6-47DE-8244-D0C8EE359F1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3227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7F3FAA-B9E6-47DE-8244-D0C8EE359F12}" type="slidenum">
              <a:rPr lang="nl-NL" smtClean="0"/>
              <a:pPr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930489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3C85BF-DB36-4477-8EA5-421AF9F6C472}" type="slidenum">
              <a:rPr lang="nl-NL" smtClean="0"/>
              <a:t>34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22627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3C85BF-DB36-4477-8EA5-421AF9F6C472}" type="slidenum">
              <a:rPr lang="nl-NL" smtClean="0"/>
              <a:t>102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32349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/>
              <a:t>Klik om het opmaakprofiel van de modelondertitel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4025C0-B3EA-4E6C-AED2-B21058E209C2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D63A65-8042-4F82-995C-6048E01908C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C44253-A4BD-45BF-B1F3-01A850E8179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C4EF69-8C44-4995-9BD8-213AC9A672A8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3E82EB-154E-45D8-8668-BFA5F973F3CE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B6D963-2209-41BF-A67D-3CD5CE3716CF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B9E4B0-EE22-4630-AFA8-68C5C120AFF6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1AA75F-E4F7-499B-B4AE-F2EAA6B5056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50CA99-8836-407D-949C-5DCA8E5AE2F2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C31752-BFBD-4D9D-97D2-8CA5FFF2F5F6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BD5B7D-0B40-4040-9091-FE7B96C8936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het opmaakprofiel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opmaakprofielen van de modeltekst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8DF158C2-78F4-4835-BF57-95AA3A2BF8E6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images.google.nl/imgres?imgurl=http://www.parool.nl/static/FOTO/pe/7/14/6/art_xlarge_26721.jpg&amp;imgrefurl=http://www.parool.nl/parool/nl/225/Buitenland/article/detail/55081/2008/11/27/Dochters-Obama-moeten-poep-opruimen.dhtml&amp;usg=__U5mU9fTO8b9rhTnOS1M1mQUhL74=&amp;h=336&amp;w=468&amp;sz=56&amp;hl=nl&amp;start=1&amp;tbnid=yl5BYtewfX4g8M:&amp;tbnh=92&amp;tbnw=128&amp;prev=/images?q=de+poep&amp;gbv=2&amp;hl=nl&amp;sa=G" TargetMode="Externa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http://www.obskortland.nl/website_base_directory/images/stories/nieuwsbrief/kinderboerderij.jpg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images.google.nl/imgres?imgurl=http://gijss.web-log.nl/photos/uncategorized/p1050871_vliegen_2.JPG&amp;imgrefurl=http://gijss.web-log.nl/gijss/pensioen/index.html&amp;usg=__ZY88Sw9_CsF1D9Nmppi4KBWKNaQ=&amp;h=765&amp;w=800&amp;sz=69&amp;hl=nl&amp;start=3&amp;tbnid=9jSpNefHZx_e2M:&amp;tbnh=137&amp;tbnw=143&amp;prev=/images?q=vliegen&amp;gbv=2&amp;hl=nl&amp;sa=G" TargetMode="Externa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http://www.obskortland.nl/website_base_directory/images/stories/nieuwsbrief/kinderboerderij.jpg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http://www.baarsjes.amsterdam.nl/contents/pages/22563/speeltuin.gif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http://www.gardenstore.eu/gardenstore/images/documentatie/hill_tuinhek_plaatsen_4_7.jpg" TargetMode="Externa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://images.google.nl/imgres?imgurl=http://lh4.ggpht.com/_ud4pAaj-XgA/SeSnuBB_xQI/AAAAAAAAEHQ/sZAWLJBmYD0/s400/14april2009a.jpg&amp;imgrefurl=http://leoniedehaan.web-log.nl/leoniedehaan/2009/04/index.html&amp;usg=__6br7g0MHkdQ0fy6cYYApapv6y-Q=&amp;h=384&amp;w=400&amp;sz=44&amp;hl=nl&amp;start=5&amp;tbnid=eDVLZE3x00Cs4M:&amp;tbnh=119&amp;tbnw=124&amp;prev=/images?q=de+eenden&amp;gbv=2&amp;hl=nl&amp;sa=G" TargetMode="Externa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http://home.planet.nl/~fase0000/sanniemeis/geboorte/geboorte-pic/boomkids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hyperlink" Target="http://images.google.nl/imgres?imgurl=http://www.gelderlander.nl/multimedia/archive/01100/kippen_1100134b.jpg&amp;imgrefurl=http://www.gelderlander.nl/specials/buiten/dierbaar/article4830751.ece&amp;usg=__1JuPkyuIxsPTRkDtK4SV-1lMYhY=&amp;h=500&amp;w=700&amp;sz=54&amp;hl=nl&amp;start=19&amp;tbnid=st3MuCxuRBsXEM:&amp;tbnh=100&amp;tbnw=140&amp;prev=/images?q=de+kippen&amp;gbv=2&amp;hl=nl&amp;sa=G" TargetMode="Externa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http://www.bunnybin-winkeltje.nl/UserFiles/Image/houten%20ruif.jpg" TargetMode="External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http://www.dierknuffelen.nl/fotos/Anna-Wouter-voeren-Boebie-B.jpg" TargetMode="External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images.google.nl/imgres?imgurl=http://skoatterwald.files.wordpress.com/2009/03/grass2.jpg&amp;imgrefurl=http://skoatterwald.wordpress.com/2009/03/17/tuintips-voor-maart/&amp;usg=__0H-MOLi_6GPVIE_p46ic89f3VuU=&amp;h=298&amp;w=396&amp;sz=56&amp;hl=nl&amp;start=4&amp;tbnid=CBAuuXLSQkUXPM:&amp;tbnh=93&amp;tbnw=124&amp;prev=/images?q=het+gras&amp;gbv=2&amp;hl=nl&amp;sa=G" TargetMode="Externa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nl-NL">
                <a:solidFill>
                  <a:schemeClr val="tx1"/>
                </a:solidFill>
              </a:rPr>
              <a:t>Mondeling  Nederlands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nl-NL" sz="4000" b="1"/>
              <a:t>Cursus 2 – Module 4</a:t>
            </a:r>
          </a:p>
          <a:p>
            <a:pPr eaLnBrk="1" hangingPunct="1">
              <a:lnSpc>
                <a:spcPct val="80000"/>
              </a:lnSpc>
            </a:pPr>
            <a:endParaRPr lang="nl-NL" sz="4000" b="1"/>
          </a:p>
          <a:p>
            <a:pPr eaLnBrk="1" hangingPunct="1">
              <a:lnSpc>
                <a:spcPct val="80000"/>
              </a:lnSpc>
            </a:pPr>
            <a:r>
              <a:rPr lang="nl-NL" sz="3600"/>
              <a:t>Dag 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16238" y="5734050"/>
            <a:ext cx="4356100" cy="9080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nl-NL" sz="2800"/>
              <a:t>de poep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7172" name="Picture 5" descr="art_xlarge_267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6375" y="765175"/>
            <a:ext cx="6516688" cy="468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build="p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hebben wij geleerd?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Ovale toelichting 3"/>
          <p:cNvSpPr/>
          <p:nvPr/>
        </p:nvSpPr>
        <p:spPr>
          <a:xfrm>
            <a:off x="4572000" y="2204864"/>
            <a:ext cx="2952328" cy="172819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le toelichting 4"/>
          <p:cNvSpPr/>
          <p:nvPr/>
        </p:nvSpPr>
        <p:spPr>
          <a:xfrm>
            <a:off x="611560" y="2420888"/>
            <a:ext cx="2952328" cy="172819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le toelichting 5"/>
          <p:cNvSpPr/>
          <p:nvPr/>
        </p:nvSpPr>
        <p:spPr>
          <a:xfrm>
            <a:off x="2915816" y="4310342"/>
            <a:ext cx="2952328" cy="172819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5580783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/>
              <a:t>Dag 4</a:t>
            </a:r>
          </a:p>
        </p:txBody>
      </p:sp>
      <p:sp>
        <p:nvSpPr>
          <p:cNvPr id="88067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9208" y="260648"/>
            <a:ext cx="8229600" cy="1143000"/>
          </a:xfrm>
        </p:spPr>
        <p:txBody>
          <a:bodyPr/>
          <a:lstStyle/>
          <a:p>
            <a:r>
              <a:rPr lang="nl-NL" dirty="0"/>
              <a:t> weet je nog?</a:t>
            </a:r>
            <a:br>
              <a:rPr lang="nl-NL" dirty="0"/>
            </a:br>
            <a:r>
              <a:rPr lang="nl-NL" dirty="0"/>
              <a:t>Het verhaal</a:t>
            </a:r>
          </a:p>
        </p:txBody>
      </p:sp>
      <p:sp>
        <p:nvSpPr>
          <p:cNvPr id="4" name="Rechthoek 3"/>
          <p:cNvSpPr/>
          <p:nvPr/>
        </p:nvSpPr>
        <p:spPr>
          <a:xfrm>
            <a:off x="1168357" y="1772816"/>
            <a:ext cx="1440160" cy="259228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Wie?</a:t>
            </a:r>
          </a:p>
        </p:txBody>
      </p:sp>
      <p:sp>
        <p:nvSpPr>
          <p:cNvPr id="5" name="Rechthoek 4"/>
          <p:cNvSpPr/>
          <p:nvPr/>
        </p:nvSpPr>
        <p:spPr>
          <a:xfrm>
            <a:off x="2946005" y="1772816"/>
            <a:ext cx="1440160" cy="259228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doet?</a:t>
            </a:r>
          </a:p>
        </p:txBody>
      </p:sp>
      <p:sp>
        <p:nvSpPr>
          <p:cNvPr id="6" name="Rechthoek 5"/>
          <p:cNvSpPr/>
          <p:nvPr/>
        </p:nvSpPr>
        <p:spPr>
          <a:xfrm>
            <a:off x="4731153" y="1772816"/>
            <a:ext cx="1440160" cy="2592288"/>
          </a:xfrm>
          <a:prstGeom prst="rect">
            <a:avLst/>
          </a:prstGeom>
          <a:solidFill>
            <a:srgbClr val="99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wat?</a:t>
            </a:r>
          </a:p>
        </p:txBody>
      </p:sp>
      <p:sp>
        <p:nvSpPr>
          <p:cNvPr id="7" name="Rechthoek 6"/>
          <p:cNvSpPr/>
          <p:nvPr/>
        </p:nvSpPr>
        <p:spPr>
          <a:xfrm>
            <a:off x="6540862" y="1772816"/>
            <a:ext cx="1440160" cy="25922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waar?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1788334" y="4581128"/>
            <a:ext cx="619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/>
              <a:t>Herhaal de namen van de hoofdpersonen en wijs aan op de WIE kaart</a:t>
            </a:r>
          </a:p>
        </p:txBody>
      </p:sp>
    </p:spTree>
    <p:extLst>
      <p:ext uri="{BB962C8B-B14F-4D97-AF65-F5344CB8AC3E}">
        <p14:creationId xmlns:p14="http://schemas.microsoft.com/office/powerpoint/2010/main" val="3868219743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Weet je nog?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de kinderboerderij</a:t>
            </a:r>
          </a:p>
          <a:p>
            <a:r>
              <a:rPr lang="nl-NL" dirty="0"/>
              <a:t>de kip</a:t>
            </a:r>
          </a:p>
          <a:p>
            <a:r>
              <a:rPr lang="nl-NL" dirty="0"/>
              <a:t>de pony</a:t>
            </a:r>
          </a:p>
          <a:p>
            <a:r>
              <a:rPr lang="nl-NL" dirty="0">
                <a:solidFill>
                  <a:srgbClr val="FF0000"/>
                </a:solidFill>
              </a:rPr>
              <a:t>het</a:t>
            </a:r>
            <a:r>
              <a:rPr lang="nl-NL" dirty="0"/>
              <a:t> varken</a:t>
            </a:r>
          </a:p>
          <a:p>
            <a:r>
              <a:rPr lang="nl-NL" dirty="0"/>
              <a:t>de ezel</a:t>
            </a:r>
          </a:p>
          <a:p>
            <a:r>
              <a:rPr lang="nl-NL" dirty="0"/>
              <a:t>de geit</a:t>
            </a:r>
          </a:p>
          <a:p>
            <a:r>
              <a:rPr lang="nl-NL" dirty="0"/>
              <a:t>aaien</a:t>
            </a:r>
          </a:p>
          <a:p>
            <a:r>
              <a:rPr lang="nl-NL" dirty="0"/>
              <a:t>likken </a:t>
            </a:r>
          </a:p>
        </p:txBody>
      </p:sp>
      <p:pic>
        <p:nvPicPr>
          <p:cNvPr id="4" name="Picture 4" descr="http://www.obskortland.nl/website_base_directory/images/stories/nieuwsbrief/kinderboerderij.jp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4788024" y="3070652"/>
            <a:ext cx="3809909" cy="3238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24514610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47664" y="5805264"/>
            <a:ext cx="6444754" cy="9080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nl-NL" sz="2800" dirty="0"/>
              <a:t>Woord van de dag:  </a:t>
            </a:r>
            <a:r>
              <a:rPr lang="nl-NL" sz="2800" dirty="0">
                <a:solidFill>
                  <a:srgbClr val="FF0000"/>
                </a:solidFill>
              </a:rPr>
              <a:t>het</a:t>
            </a:r>
            <a:r>
              <a:rPr lang="nl-NL" sz="2800" dirty="0"/>
              <a:t> jaargetijde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89092" name="Picture 4" descr="4Seizoen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274638"/>
            <a:ext cx="4308475" cy="532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 build="p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16238" y="5734050"/>
            <a:ext cx="4356100" cy="9080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nl-NL" sz="2800">
                <a:solidFill>
                  <a:srgbClr val="FF0000"/>
                </a:solidFill>
              </a:rPr>
              <a:t>het</a:t>
            </a:r>
            <a:r>
              <a:rPr lang="nl-NL" sz="2800"/>
              <a:t> seizoen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90116" name="Picture 4" descr="4Seizoen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213" y="0"/>
            <a:ext cx="4308475" cy="532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6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6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6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2" grpId="0" build="p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16238" y="5734050"/>
            <a:ext cx="4356100" cy="9080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nl-NL" sz="2800"/>
              <a:t>de lente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91140" name="Picture 4" descr="4Seizoen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213" y="0"/>
            <a:ext cx="4308475" cy="532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141" name="Line 5"/>
          <p:cNvSpPr>
            <a:spLocks noChangeShapeType="1"/>
          </p:cNvSpPr>
          <p:nvPr/>
        </p:nvSpPr>
        <p:spPr bwMode="auto">
          <a:xfrm flipV="1">
            <a:off x="1835150" y="1557338"/>
            <a:ext cx="1441450" cy="1008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0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0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0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8" grpId="0" build="p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16238" y="5734050"/>
            <a:ext cx="4356100" cy="9080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nl-NL" sz="2800"/>
              <a:t>de zomer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92164" name="Picture 4" descr="4Seizoen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213" y="0"/>
            <a:ext cx="4308475" cy="532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65" name="Line 5"/>
          <p:cNvSpPr>
            <a:spLocks noChangeShapeType="1"/>
          </p:cNvSpPr>
          <p:nvPr/>
        </p:nvSpPr>
        <p:spPr bwMode="auto">
          <a:xfrm flipH="1" flipV="1">
            <a:off x="6804025" y="1484313"/>
            <a:ext cx="1368425" cy="1081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9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9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9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4" grpId="0" build="p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16238" y="5734050"/>
            <a:ext cx="4356100" cy="9080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nl-NL" sz="2800"/>
              <a:t>de herfst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93188" name="Picture 4" descr="4Seizoen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213" y="0"/>
            <a:ext cx="4308475" cy="532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189" name="Line 5"/>
          <p:cNvSpPr>
            <a:spLocks noChangeShapeType="1"/>
          </p:cNvSpPr>
          <p:nvPr/>
        </p:nvSpPr>
        <p:spPr bwMode="auto">
          <a:xfrm flipH="1" flipV="1">
            <a:off x="6659563" y="3789363"/>
            <a:ext cx="1441450" cy="1008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8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8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8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0" grpId="0" build="p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16238" y="5734050"/>
            <a:ext cx="4356100" cy="9080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nl-NL" sz="2800"/>
              <a:t>de winter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94212" name="Picture 4" descr="4Seizoen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213" y="0"/>
            <a:ext cx="4308475" cy="532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213" name="Line 5"/>
          <p:cNvSpPr>
            <a:spLocks noChangeShapeType="1"/>
          </p:cNvSpPr>
          <p:nvPr/>
        </p:nvSpPr>
        <p:spPr bwMode="auto">
          <a:xfrm flipV="1">
            <a:off x="611188" y="4149725"/>
            <a:ext cx="2881312" cy="1511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7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7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7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16238" y="5734050"/>
            <a:ext cx="4356100" cy="9080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nl-NL" sz="2800"/>
              <a:t>de vlieg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8196" name="Picture 6" descr="p1050871_vliegen_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250" y="0"/>
            <a:ext cx="5795963" cy="555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build="p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55875" y="5516563"/>
            <a:ext cx="4356100" cy="9080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nl-NL" sz="2800"/>
              <a:t>de jaargetijden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95236" name="Picture 7" descr="jaargetijd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050" y="0"/>
            <a:ext cx="4752975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2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2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2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6" grpId="0" build="p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771775" y="5589588"/>
            <a:ext cx="4356100" cy="9080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nl-NL" sz="2800">
                <a:solidFill>
                  <a:srgbClr val="FF0000"/>
                </a:solidFill>
              </a:rPr>
              <a:t>het</a:t>
            </a:r>
            <a:r>
              <a:rPr lang="nl-NL" sz="2800"/>
              <a:t> seizoen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96260" name="Picture 4" descr="getijd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3000" y="0"/>
            <a:ext cx="4391025" cy="425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37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37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37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0" grpId="0" build="p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9728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nl-NL" sz="2400"/>
              <a:t>haar</a:t>
            </a:r>
          </a:p>
          <a:p>
            <a:pPr eaLnBrk="1" hangingPunct="1">
              <a:buFontTx/>
              <a:buNone/>
            </a:pPr>
            <a:endParaRPr lang="nl-NL" sz="2400"/>
          </a:p>
          <a:p>
            <a:pPr eaLnBrk="1" hangingPunct="1">
              <a:buFontTx/>
              <a:buNone/>
            </a:pPr>
            <a:r>
              <a:rPr lang="nl-NL" sz="2400"/>
              <a:t>hun</a:t>
            </a:r>
          </a:p>
          <a:p>
            <a:pPr eaLnBrk="1" hangingPunct="1">
              <a:buFontTx/>
              <a:buNone/>
            </a:pPr>
            <a:endParaRPr lang="nl-NL" sz="2400"/>
          </a:p>
          <a:p>
            <a:pPr eaLnBrk="1" hangingPunct="1">
              <a:buFontTx/>
              <a:buNone/>
            </a:pPr>
            <a:r>
              <a:rPr lang="nl-NL" sz="2400"/>
              <a:t>je/jouw</a:t>
            </a:r>
          </a:p>
          <a:p>
            <a:pPr eaLnBrk="1" hangingPunct="1">
              <a:buFontTx/>
              <a:buNone/>
            </a:pPr>
            <a:endParaRPr lang="nl-NL" sz="2400"/>
          </a:p>
          <a:p>
            <a:pPr eaLnBrk="1" hangingPunct="1">
              <a:buFontTx/>
              <a:buNone/>
            </a:pPr>
            <a:r>
              <a:rPr lang="nl-NL" sz="2400"/>
              <a:t>mijn</a:t>
            </a:r>
          </a:p>
          <a:p>
            <a:pPr eaLnBrk="1" hangingPunct="1">
              <a:buFontTx/>
              <a:buNone/>
            </a:pPr>
            <a:endParaRPr lang="nl-NL" sz="2400"/>
          </a:p>
          <a:p>
            <a:pPr eaLnBrk="1" hangingPunct="1">
              <a:buFontTx/>
              <a:buNone/>
            </a:pPr>
            <a:r>
              <a:rPr lang="nl-NL" sz="2400"/>
              <a:t>onze</a:t>
            </a:r>
          </a:p>
          <a:p>
            <a:pPr eaLnBrk="1" hangingPunct="1">
              <a:buFontTx/>
              <a:buNone/>
            </a:pPr>
            <a:endParaRPr lang="nl-NL" sz="2400"/>
          </a:p>
          <a:p>
            <a:pPr eaLnBrk="1" hangingPunct="1">
              <a:buFontTx/>
              <a:buNone/>
            </a:pPr>
            <a:r>
              <a:rPr lang="nl-NL" sz="2400"/>
              <a:t>zijn</a:t>
            </a:r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/>
              <a:t>de lente</a:t>
            </a:r>
          </a:p>
        </p:txBody>
      </p:sp>
      <p:sp>
        <p:nvSpPr>
          <p:cNvPr id="98307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nl-NL"/>
              <a:t>maart – april – mei</a:t>
            </a:r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/>
              <a:t>de zomer</a:t>
            </a:r>
          </a:p>
        </p:txBody>
      </p:sp>
      <p:sp>
        <p:nvSpPr>
          <p:cNvPr id="99331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nl-NL"/>
              <a:t>juni – juli - augustus</a:t>
            </a:r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/>
              <a:t>de herfst</a:t>
            </a:r>
          </a:p>
        </p:txBody>
      </p:sp>
      <p:sp>
        <p:nvSpPr>
          <p:cNvPr id="100355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nl-NL"/>
              <a:t>september – oktober - november</a:t>
            </a:r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/>
              <a:t>de winter</a:t>
            </a:r>
          </a:p>
        </p:txBody>
      </p:sp>
      <p:sp>
        <p:nvSpPr>
          <p:cNvPr id="101379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nl-NL"/>
              <a:t>december – januari - februari</a:t>
            </a:r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meervoud</a:t>
            </a:r>
          </a:p>
        </p:txBody>
      </p:sp>
      <p:sp>
        <p:nvSpPr>
          <p:cNvPr id="10240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nl-NL"/>
              <a:t>het jaargetijde</a:t>
            </a:r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meervoud</a:t>
            </a:r>
          </a:p>
        </p:txBody>
      </p:sp>
      <p:sp>
        <p:nvSpPr>
          <p:cNvPr id="103427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nl-NL"/>
              <a:t>het jaargetijde		de jaargetijden</a:t>
            </a:r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850106"/>
          </a:xfrm>
        </p:spPr>
        <p:txBody>
          <a:bodyPr/>
          <a:lstStyle/>
          <a:p>
            <a:r>
              <a:rPr lang="nl-NL" sz="3600" dirty="0"/>
              <a:t>Goede zinnen maken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23947" y="692696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nl-NL" u="sng" dirty="0"/>
              <a:t>Wat gaan we doen? Zoek iemand die…:</a:t>
            </a:r>
          </a:p>
          <a:p>
            <a:r>
              <a:rPr lang="nl-NL" dirty="0"/>
              <a:t>De leerlingen krijgen een blaadje en schrijven daarop de seizoenen en lopen met het blaadje en een potlood rond</a:t>
            </a:r>
          </a:p>
          <a:p>
            <a:r>
              <a:rPr lang="nl-NL" dirty="0"/>
              <a:t>Ze doen een high five en vragen dingen die je in de seizoenen kunt doen</a:t>
            </a:r>
          </a:p>
          <a:p>
            <a:r>
              <a:rPr lang="nl-NL" dirty="0"/>
              <a:t>Als ze het gevraagde weleens gedaan hebben schrijven ze de naam van het kind bij het juiste seizoen</a:t>
            </a:r>
          </a:p>
          <a:p>
            <a:r>
              <a:rPr lang="nl-NL" dirty="0"/>
              <a:t>“ben je naar het strand geweest?” (zomer)</a:t>
            </a:r>
          </a:p>
          <a:p>
            <a:pPr marL="0" indent="0">
              <a:buNone/>
            </a:pPr>
            <a:r>
              <a:rPr lang="nl-NL" dirty="0"/>
              <a:t>   “heb je met sneeuw gespeeld?”  (winter)</a:t>
            </a:r>
          </a:p>
        </p:txBody>
      </p:sp>
    </p:spTree>
    <p:extLst>
      <p:ext uri="{BB962C8B-B14F-4D97-AF65-F5344CB8AC3E}">
        <p14:creationId xmlns:p14="http://schemas.microsoft.com/office/powerpoint/2010/main" val="17690494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16238" y="5734050"/>
            <a:ext cx="4356100" cy="9080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nl-NL" sz="2800"/>
              <a:t>rondkijken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9220" name="Picture 4" descr="woordenschat c2 m4 d1-2"/>
          <p:cNvPicPr>
            <a:picLocks noChangeAspect="1" noChangeArrowheads="1"/>
          </p:cNvPicPr>
          <p:nvPr/>
        </p:nvPicPr>
        <p:blipFill>
          <a:blip r:embed="rId2" cstate="print"/>
          <a:srcRect l="50989" t="9607" r="25284" b="55003"/>
          <a:stretch>
            <a:fillRect/>
          </a:stretch>
        </p:blipFill>
        <p:spPr bwMode="auto">
          <a:xfrm>
            <a:off x="2484438" y="71438"/>
            <a:ext cx="4906962" cy="515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build="p"/>
    </p:bld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hebben wij geleerd?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Ovale toelichting 3"/>
          <p:cNvSpPr/>
          <p:nvPr/>
        </p:nvSpPr>
        <p:spPr>
          <a:xfrm>
            <a:off x="4572000" y="2204864"/>
            <a:ext cx="2952328" cy="172819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le toelichting 4"/>
          <p:cNvSpPr/>
          <p:nvPr/>
        </p:nvSpPr>
        <p:spPr>
          <a:xfrm>
            <a:off x="611560" y="2420888"/>
            <a:ext cx="2952328" cy="172819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le toelichting 5"/>
          <p:cNvSpPr/>
          <p:nvPr/>
        </p:nvSpPr>
        <p:spPr>
          <a:xfrm>
            <a:off x="2915816" y="4310342"/>
            <a:ext cx="2952328" cy="172819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90569077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/>
              <a:t>Dag 5</a:t>
            </a:r>
          </a:p>
        </p:txBody>
      </p:sp>
      <p:sp>
        <p:nvSpPr>
          <p:cNvPr id="104451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Weet je nog?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solidFill>
                  <a:srgbClr val="FF0000"/>
                </a:solidFill>
              </a:rPr>
              <a:t>het</a:t>
            </a:r>
            <a:r>
              <a:rPr lang="nl-NL" dirty="0"/>
              <a:t> jaargetijde</a:t>
            </a:r>
          </a:p>
          <a:p>
            <a:r>
              <a:rPr lang="nl-NL" dirty="0"/>
              <a:t>de herfst</a:t>
            </a:r>
          </a:p>
          <a:p>
            <a:r>
              <a:rPr lang="nl-NL" dirty="0"/>
              <a:t>de winter</a:t>
            </a:r>
          </a:p>
          <a:p>
            <a:r>
              <a:rPr lang="nl-NL" dirty="0"/>
              <a:t>de lente</a:t>
            </a:r>
          </a:p>
          <a:p>
            <a:r>
              <a:rPr lang="nl-NL" dirty="0"/>
              <a:t>de zomer</a:t>
            </a:r>
          </a:p>
          <a:p>
            <a:r>
              <a:rPr lang="nl-NL" dirty="0">
                <a:solidFill>
                  <a:srgbClr val="FF0000"/>
                </a:solidFill>
              </a:rPr>
              <a:t>het</a:t>
            </a:r>
            <a:r>
              <a:rPr lang="nl-NL" dirty="0"/>
              <a:t> seizoen</a:t>
            </a:r>
          </a:p>
        </p:txBody>
      </p:sp>
      <p:pic>
        <p:nvPicPr>
          <p:cNvPr id="4" name="Picture 4" descr="4Seizoen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2276872"/>
            <a:ext cx="2808907" cy="3473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69914339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105475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nl-NL"/>
              <a:t>Herhaling alle woorden</a:t>
            </a:r>
          </a:p>
        </p:txBody>
      </p:sp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106499" name="Tijdelijke aanduiding voor inhoud 3" descr="in-de-rij-t148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08100" y="1600200"/>
            <a:ext cx="6527800" cy="4525963"/>
          </a:xfrm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555875" y="5516563"/>
            <a:ext cx="435610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nl-NL" sz="2800" kern="0" dirty="0">
                <a:latin typeface="+mn-lt"/>
                <a:cs typeface="+mn-cs"/>
              </a:rPr>
              <a:t>eerste</a:t>
            </a:r>
          </a:p>
        </p:txBody>
      </p:sp>
      <p:cxnSp>
        <p:nvCxnSpPr>
          <p:cNvPr id="7" name="Rechte verbindingslijn met pijl 6"/>
          <p:cNvCxnSpPr/>
          <p:nvPr/>
        </p:nvCxnSpPr>
        <p:spPr>
          <a:xfrm rot="10800000">
            <a:off x="2700338" y="5229225"/>
            <a:ext cx="1439862" cy="5032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107523" name="Tijdelijke aanduiding voor inhoud 3" descr="in-de-rij-t148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08100" y="1600200"/>
            <a:ext cx="6527800" cy="4525963"/>
          </a:xfrm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555875" y="5516563"/>
            <a:ext cx="435610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nl-NL" sz="2800" kern="0" dirty="0">
                <a:latin typeface="+mn-lt"/>
                <a:cs typeface="+mn-cs"/>
              </a:rPr>
              <a:t>laatste</a:t>
            </a:r>
          </a:p>
        </p:txBody>
      </p:sp>
      <p:cxnSp>
        <p:nvCxnSpPr>
          <p:cNvPr id="7" name="Rechte verbindingslijn met pijl 6"/>
          <p:cNvCxnSpPr/>
          <p:nvPr/>
        </p:nvCxnSpPr>
        <p:spPr>
          <a:xfrm flipV="1">
            <a:off x="5148263" y="5157788"/>
            <a:ext cx="1223962" cy="647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108547" name="Tijdelijke aanduiding voor inhoud 3" descr="in-de-rij-t148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08100" y="1600200"/>
            <a:ext cx="6527800" cy="4525963"/>
          </a:xfrm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484438" y="5661025"/>
            <a:ext cx="435610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nl-NL" sz="2800" kern="0" dirty="0">
                <a:latin typeface="+mn-lt"/>
                <a:cs typeface="+mn-cs"/>
              </a:rPr>
              <a:t>middelste</a:t>
            </a:r>
          </a:p>
        </p:txBody>
      </p:sp>
      <p:cxnSp>
        <p:nvCxnSpPr>
          <p:cNvPr id="7" name="Rechte verbindingslijn met pijl 6"/>
          <p:cNvCxnSpPr>
            <a:stCxn id="5" idx="0"/>
          </p:cNvCxnSpPr>
          <p:nvPr/>
        </p:nvCxnSpPr>
        <p:spPr>
          <a:xfrm rot="5400000" flipH="1" flipV="1">
            <a:off x="4509295" y="5453856"/>
            <a:ext cx="360362" cy="539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109571" name="Tijdelijke aanduiding voor inhoud 3" descr="in-de-rij-t148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08100" y="1600200"/>
            <a:ext cx="6527800" cy="4525963"/>
          </a:xfrm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555875" y="5516563"/>
            <a:ext cx="435610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nl-NL" sz="2800" kern="0" dirty="0">
                <a:latin typeface="+mn-lt"/>
                <a:cs typeface="+mn-cs"/>
              </a:rPr>
              <a:t>vooraan</a:t>
            </a:r>
          </a:p>
        </p:txBody>
      </p:sp>
      <p:cxnSp>
        <p:nvCxnSpPr>
          <p:cNvPr id="7" name="Rechte verbindingslijn met pijl 6"/>
          <p:cNvCxnSpPr/>
          <p:nvPr/>
        </p:nvCxnSpPr>
        <p:spPr>
          <a:xfrm rot="10800000">
            <a:off x="2627313" y="5300663"/>
            <a:ext cx="1368425" cy="5048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110595" name="Tijdelijke aanduiding voor inhoud 3" descr="in-de-rij-t148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08100" y="1600200"/>
            <a:ext cx="6527800" cy="4525963"/>
          </a:xfrm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555875" y="5516563"/>
            <a:ext cx="435610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nl-NL" sz="2800" kern="0" dirty="0">
                <a:latin typeface="+mn-lt"/>
                <a:cs typeface="+mn-cs"/>
              </a:rPr>
              <a:t>achteraan</a:t>
            </a:r>
          </a:p>
        </p:txBody>
      </p:sp>
      <p:cxnSp>
        <p:nvCxnSpPr>
          <p:cNvPr id="7" name="Rechte verbindingslijn met pijl 6"/>
          <p:cNvCxnSpPr/>
          <p:nvPr/>
        </p:nvCxnSpPr>
        <p:spPr>
          <a:xfrm flipV="1">
            <a:off x="5435600" y="5229225"/>
            <a:ext cx="1008063" cy="3603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/>
              <a:t> </a:t>
            </a:r>
          </a:p>
        </p:txBody>
      </p:sp>
      <p:pic>
        <p:nvPicPr>
          <p:cNvPr id="111619" name="Tijdelijke aanduiding voor inhoud 3" descr="2957538-twee-paar-pingu-ns-tegenover-elkaar-op-de-zuidpoo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42988" y="0"/>
            <a:ext cx="7443787" cy="4968875"/>
          </a:xfrm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484438" y="5589588"/>
            <a:ext cx="435610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nl-NL" sz="2800" kern="0" dirty="0">
                <a:latin typeface="+mn-lt"/>
                <a:cs typeface="+mn-cs"/>
              </a:rPr>
              <a:t>t</a:t>
            </a:r>
            <a:r>
              <a:rPr lang="nl-NL" sz="2800" kern="0" dirty="0" err="1">
                <a:latin typeface="+mn-lt"/>
                <a:cs typeface="+mn-cs"/>
              </a:rPr>
              <a:t>egenover</a:t>
            </a:r>
            <a:r>
              <a:rPr lang="nl-NL" sz="2800" kern="0" dirty="0">
                <a:latin typeface="+mn-lt"/>
                <a:cs typeface="+mn-cs"/>
              </a:rPr>
              <a:t> (elkaar)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10243" name="Tijdelijke aanduiding voor inhoud 3" descr="wegjagen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0825" y="620713"/>
            <a:ext cx="7921625" cy="3671887"/>
          </a:xfrm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916238" y="5734050"/>
            <a:ext cx="435610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nl-NL" sz="2800" kern="0" dirty="0">
                <a:latin typeface="+mn-lt"/>
                <a:cs typeface="+mn-cs"/>
              </a:rPr>
              <a:t>wegjagen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/>
              <a:t>Klankoefeningen /u/  -  /uu/</a:t>
            </a:r>
          </a:p>
        </p:txBody>
      </p:sp>
      <p:sp>
        <p:nvSpPr>
          <p:cNvPr id="11264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nl-NL"/>
              <a:t>uur, kuur, zuur,  buur,  muur,  stuur,  duur, </a:t>
            </a:r>
          </a:p>
          <a:p>
            <a:pPr eaLnBrk="1" hangingPunct="1">
              <a:buFontTx/>
              <a:buNone/>
            </a:pPr>
            <a:r>
              <a:rPr lang="nl-NL"/>
              <a:t>vuur</a:t>
            </a:r>
          </a:p>
          <a:p>
            <a:pPr eaLnBrk="1" hangingPunct="1"/>
            <a:endParaRPr lang="nl-NL"/>
          </a:p>
          <a:p>
            <a:pPr eaLnBrk="1" hangingPunct="1">
              <a:buFontTx/>
              <a:buNone/>
            </a:pPr>
            <a:r>
              <a:rPr lang="nl-NL"/>
              <a:t>mus,  druk,  stuk,  klus,  dus,  plus,  kus,  </a:t>
            </a:r>
          </a:p>
          <a:p>
            <a:pPr eaLnBrk="1" hangingPunct="1">
              <a:buFontTx/>
              <a:buNone/>
            </a:pPr>
            <a:r>
              <a:rPr lang="nl-NL"/>
              <a:t>bus</a:t>
            </a:r>
          </a:p>
        </p:txBody>
      </p:sp>
    </p:spTree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/>
              <a:t>klankversje</a:t>
            </a:r>
          </a:p>
        </p:txBody>
      </p:sp>
      <p:sp>
        <p:nvSpPr>
          <p:cNvPr id="113667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nl-NL"/>
              <a:t>hummeltje tummeltje zat op de wagen</a:t>
            </a:r>
          </a:p>
          <a:p>
            <a:pPr eaLnBrk="1" hangingPunct="1">
              <a:buFontTx/>
              <a:buNone/>
            </a:pPr>
            <a:r>
              <a:rPr lang="nl-NL"/>
              <a:t>hummeltje tummeltje viel van de wagen</a:t>
            </a:r>
          </a:p>
          <a:p>
            <a:pPr eaLnBrk="1" hangingPunct="1">
              <a:buFontTx/>
              <a:buNone/>
            </a:pPr>
            <a:r>
              <a:rPr lang="nl-NL"/>
              <a:t>er is niet ene timmerman</a:t>
            </a:r>
          </a:p>
          <a:p>
            <a:pPr eaLnBrk="1" hangingPunct="1">
              <a:buFontTx/>
              <a:buNone/>
            </a:pPr>
            <a:r>
              <a:rPr lang="nl-NL"/>
              <a:t>die hummeltje tummeltje maken kan</a:t>
            </a:r>
          </a:p>
        </p:txBody>
      </p:sp>
    </p:spTree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/>
              <a:t>klankversje</a:t>
            </a:r>
          </a:p>
        </p:txBody>
      </p:sp>
      <p:sp>
        <p:nvSpPr>
          <p:cNvPr id="114691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nl-NL"/>
              <a:t>buur buur</a:t>
            </a:r>
          </a:p>
          <a:p>
            <a:pPr eaLnBrk="1" hangingPunct="1">
              <a:buFontTx/>
              <a:buNone/>
            </a:pPr>
            <a:r>
              <a:rPr lang="nl-NL"/>
              <a:t>kom vlug van de schuur</a:t>
            </a:r>
          </a:p>
          <a:p>
            <a:pPr eaLnBrk="1" hangingPunct="1">
              <a:buFontTx/>
              <a:buNone/>
            </a:pPr>
            <a:r>
              <a:rPr lang="nl-NL"/>
              <a:t>er is een gat in de muur</a:t>
            </a:r>
          </a:p>
          <a:p>
            <a:pPr eaLnBrk="1" hangingPunct="1">
              <a:buFontTx/>
              <a:buNone/>
            </a:pPr>
            <a:r>
              <a:rPr lang="nl-NL"/>
              <a:t>kom buur!</a:t>
            </a:r>
          </a:p>
        </p:txBody>
      </p:sp>
    </p:spTree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0196" y="548680"/>
            <a:ext cx="8229600" cy="418058"/>
          </a:xfrm>
        </p:spPr>
        <p:txBody>
          <a:bodyPr/>
          <a:lstStyle/>
          <a:p>
            <a:r>
              <a:rPr lang="nl-NL" dirty="0"/>
              <a:t>Verkleinwoorden/de en </a:t>
            </a:r>
            <a:r>
              <a:rPr lang="nl-NL" dirty="0">
                <a:solidFill>
                  <a:srgbClr val="FF0000"/>
                </a:solidFill>
              </a:rPr>
              <a:t>het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0003" y="1772816"/>
            <a:ext cx="8229600" cy="4525963"/>
          </a:xfrm>
        </p:spPr>
        <p:txBody>
          <a:bodyPr/>
          <a:lstStyle/>
          <a:p>
            <a:r>
              <a:rPr lang="nl-NL" dirty="0"/>
              <a:t>Wat gaan we doen? Waar/niet waar?</a:t>
            </a:r>
          </a:p>
          <a:p>
            <a:r>
              <a:rPr lang="nl-NL" dirty="0"/>
              <a:t>In tweetallen: een leerling zegt een zin over een dier. Bijv. “een koetje blaft”</a:t>
            </a:r>
          </a:p>
          <a:p>
            <a:r>
              <a:rPr lang="nl-NL" dirty="0"/>
              <a:t>De andere leerling doet duim omhoog als het waar is of omlaag als het niet waar is</a:t>
            </a:r>
          </a:p>
          <a:p>
            <a:r>
              <a:rPr lang="nl-NL" dirty="0"/>
              <a:t>De ander corrigeert “een koetje zegt boe”</a:t>
            </a:r>
          </a:p>
        </p:txBody>
      </p:sp>
    </p:spTree>
    <p:extLst>
      <p:ext uri="{BB962C8B-B14F-4D97-AF65-F5344CB8AC3E}">
        <p14:creationId xmlns:p14="http://schemas.microsoft.com/office/powerpoint/2010/main" val="3046629062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nl-NL" sz="3600" dirty="0" err="1"/>
              <a:t>Persoonsaanduidende</a:t>
            </a:r>
            <a:r>
              <a:rPr lang="nl-NL" sz="3600" dirty="0"/>
              <a:t> woorden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u="sng" dirty="0"/>
              <a:t>Wat gaan we doen? Tweetal-coach:</a:t>
            </a:r>
          </a:p>
          <a:p>
            <a:r>
              <a:rPr lang="nl-NL" dirty="0"/>
              <a:t>In tweetallen zinnen maken bij de praatplaat van de kinderboerderij</a:t>
            </a:r>
          </a:p>
          <a:p>
            <a:r>
              <a:rPr lang="nl-NL" dirty="0"/>
              <a:t>Zinnen met ‘zijn/haar, hij/zij’</a:t>
            </a:r>
          </a:p>
          <a:p>
            <a:r>
              <a:rPr lang="nl-NL" dirty="0"/>
              <a:t>Bijv. “de eend zit in zijn hok”</a:t>
            </a:r>
          </a:p>
          <a:p>
            <a:pPr marL="0" indent="0">
              <a:buNone/>
            </a:pPr>
            <a:r>
              <a:rPr lang="nl-NL" dirty="0"/>
              <a:t> 	   “hij eet een beetje gras”</a:t>
            </a:r>
          </a:p>
        </p:txBody>
      </p:sp>
    </p:spTree>
    <p:extLst>
      <p:ext uri="{BB962C8B-B14F-4D97-AF65-F5344CB8AC3E}">
        <p14:creationId xmlns:p14="http://schemas.microsoft.com/office/powerpoint/2010/main" val="2020981848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hebben wij geleerd?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Ovale toelichting 3"/>
          <p:cNvSpPr/>
          <p:nvPr/>
        </p:nvSpPr>
        <p:spPr>
          <a:xfrm>
            <a:off x="4572000" y="2204864"/>
            <a:ext cx="2952328" cy="172819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le toelichting 4"/>
          <p:cNvSpPr/>
          <p:nvPr/>
        </p:nvSpPr>
        <p:spPr>
          <a:xfrm>
            <a:off x="611560" y="2420888"/>
            <a:ext cx="2952328" cy="172819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le toelichting 5"/>
          <p:cNvSpPr/>
          <p:nvPr/>
        </p:nvSpPr>
        <p:spPr>
          <a:xfrm>
            <a:off x="2915816" y="4310342"/>
            <a:ext cx="2952328" cy="172819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353315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16238" y="5734050"/>
            <a:ext cx="4356100" cy="9080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nl-NL" sz="2800"/>
              <a:t>wrijven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11268" name="Picture 4" descr="woordenschat c2 m4 d1-2"/>
          <p:cNvPicPr>
            <a:picLocks noChangeAspect="1" noChangeArrowheads="1"/>
          </p:cNvPicPr>
          <p:nvPr/>
        </p:nvPicPr>
        <p:blipFill>
          <a:blip r:embed="rId2" cstate="print"/>
          <a:srcRect l="78116" t="9615" b="55008"/>
          <a:stretch>
            <a:fillRect/>
          </a:stretch>
        </p:blipFill>
        <p:spPr bwMode="auto">
          <a:xfrm>
            <a:off x="2411413" y="188913"/>
            <a:ext cx="4722812" cy="537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16238" y="5734050"/>
            <a:ext cx="4356100" cy="9080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nl-NL" sz="2800"/>
              <a:t>dichtbij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12292" name="Picture 4" descr="woordenschat c2 m4 d1-1"/>
          <p:cNvPicPr>
            <a:picLocks noChangeAspect="1" noChangeArrowheads="1"/>
          </p:cNvPicPr>
          <p:nvPr/>
        </p:nvPicPr>
        <p:blipFill>
          <a:blip r:embed="rId2" cstate="print"/>
          <a:srcRect l="24902" t="53020" r="51303"/>
          <a:stretch>
            <a:fillRect/>
          </a:stretch>
        </p:blipFill>
        <p:spPr bwMode="auto">
          <a:xfrm>
            <a:off x="2771775" y="0"/>
            <a:ext cx="4024313" cy="558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16238" y="5734050"/>
            <a:ext cx="4356100" cy="9080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nl-NL" sz="2800"/>
              <a:t>ver weg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13316" name="Picture 4" descr="woordenschat c2 m4 d1-1"/>
          <p:cNvPicPr>
            <a:picLocks noChangeAspect="1" noChangeArrowheads="1"/>
          </p:cNvPicPr>
          <p:nvPr/>
        </p:nvPicPr>
        <p:blipFill>
          <a:blip r:embed="rId2" cstate="print"/>
          <a:srcRect l="50963" t="54630" r="26375"/>
          <a:stretch>
            <a:fillRect/>
          </a:stretch>
        </p:blipFill>
        <p:spPr bwMode="auto">
          <a:xfrm>
            <a:off x="2555875" y="0"/>
            <a:ext cx="3816350" cy="537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16238" y="5734050"/>
            <a:ext cx="4356100" cy="9080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nl-NL" sz="2800"/>
              <a:t>moe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14340" name="Picture 4" descr="moe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260350"/>
            <a:ext cx="7596187" cy="518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16238" y="5734050"/>
            <a:ext cx="4356100" cy="9080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nl-NL" sz="2800"/>
              <a:t>moe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15364" name="Picture 4" descr="woordenschat c2 m4 d1-2"/>
          <p:cNvPicPr>
            <a:picLocks noChangeAspect="1" noChangeArrowheads="1"/>
          </p:cNvPicPr>
          <p:nvPr/>
        </p:nvPicPr>
        <p:blipFill>
          <a:blip r:embed="rId2" cstate="print"/>
          <a:srcRect l="24867" t="6398" r="51379" b="51788"/>
          <a:stretch>
            <a:fillRect/>
          </a:stretch>
        </p:blipFill>
        <p:spPr bwMode="auto">
          <a:xfrm>
            <a:off x="2484438" y="0"/>
            <a:ext cx="4498975" cy="558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16238" y="5734050"/>
            <a:ext cx="4356100" cy="9080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nl-NL" sz="2800"/>
              <a:t>veel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16388" name="Picture 4" descr="woordenschat c2 m4 d1-1"/>
          <p:cNvPicPr>
            <a:picLocks noChangeAspect="1" noChangeArrowheads="1"/>
          </p:cNvPicPr>
          <p:nvPr/>
        </p:nvPicPr>
        <p:blipFill>
          <a:blip r:embed="rId2" cstate="print"/>
          <a:srcRect l="78157" t="54630"/>
          <a:stretch>
            <a:fillRect/>
          </a:stretch>
        </p:blipFill>
        <p:spPr bwMode="auto">
          <a:xfrm>
            <a:off x="2916238" y="-387350"/>
            <a:ext cx="3825875" cy="558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16633"/>
            <a:ext cx="7772400" cy="936104"/>
          </a:xfrm>
        </p:spPr>
        <p:txBody>
          <a:bodyPr/>
          <a:lstStyle/>
          <a:p>
            <a:r>
              <a:rPr lang="nl-NL" dirty="0"/>
              <a:t>Weet je nog?</a:t>
            </a:r>
          </a:p>
        </p:txBody>
      </p:sp>
      <p:sp>
        <p:nvSpPr>
          <p:cNvPr id="7" name="Ondertitel 6"/>
          <p:cNvSpPr>
            <a:spLocks noGrp="1"/>
          </p:cNvSpPr>
          <p:nvPr>
            <p:ph type="subTitle" idx="1"/>
          </p:nvPr>
        </p:nvSpPr>
        <p:spPr>
          <a:xfrm>
            <a:off x="678959" y="1659510"/>
            <a:ext cx="6400800" cy="4073745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NL" dirty="0"/>
              <a:t>opschieten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NL" dirty="0"/>
              <a:t>langzaam – snel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NL" dirty="0"/>
              <a:t>vangen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NL" dirty="0"/>
              <a:t>vliegen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NL" dirty="0"/>
              <a:t>ruilen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nl-NL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636912"/>
            <a:ext cx="3189730" cy="342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9498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16238" y="5734050"/>
            <a:ext cx="4356100" cy="9080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nl-NL" sz="2800"/>
              <a:t>weinig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17412" name="Picture 5" descr="woordenschat c2 m4 d1-2"/>
          <p:cNvPicPr>
            <a:picLocks noChangeAspect="1" noChangeArrowheads="1"/>
          </p:cNvPicPr>
          <p:nvPr/>
        </p:nvPicPr>
        <p:blipFill>
          <a:blip r:embed="rId2" cstate="print"/>
          <a:srcRect t="5869" r="76442" b="52672"/>
          <a:stretch>
            <a:fillRect/>
          </a:stretch>
        </p:blipFill>
        <p:spPr bwMode="auto">
          <a:xfrm>
            <a:off x="2555875" y="0"/>
            <a:ext cx="4497388" cy="556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18435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nl-NL"/>
              <a:t>iets - niets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nl-NL" sz="2400"/>
              <a:t>vallen		wij/zij vallen		hij/zij valt</a:t>
            </a:r>
          </a:p>
          <a:p>
            <a:pPr>
              <a:buFontTx/>
              <a:buNone/>
            </a:pPr>
            <a:r>
              <a:rPr lang="nl-NL" sz="2400"/>
              <a:t>rennen	wij/zij rennen		hij/zij rent</a:t>
            </a:r>
          </a:p>
          <a:p>
            <a:pPr>
              <a:buFontTx/>
              <a:buNone/>
            </a:pPr>
            <a:r>
              <a:rPr lang="nl-NL" sz="2400"/>
              <a:t>schoppen 	wij/zij schoppen 	hij/zij schopt</a:t>
            </a:r>
          </a:p>
          <a:p>
            <a:pPr>
              <a:buFontTx/>
              <a:buNone/>
            </a:pPr>
            <a:r>
              <a:rPr lang="nl-NL" sz="2400"/>
              <a:t>lopen		wij/zij lopen		hij/zij loopt</a:t>
            </a:r>
          </a:p>
          <a:p>
            <a:pPr>
              <a:buFontTx/>
              <a:buNone/>
            </a:pPr>
            <a:r>
              <a:rPr lang="nl-NL" sz="2400"/>
              <a:t>eten		wij/zij eten		hij/zij eet</a:t>
            </a:r>
          </a:p>
          <a:p>
            <a:pPr>
              <a:buFontTx/>
              <a:buNone/>
            </a:pPr>
            <a:r>
              <a:rPr lang="nl-NL" sz="2400"/>
              <a:t>rondkijken 	wij/zij kijken rond 	hij/zij kijkt rond</a:t>
            </a:r>
          </a:p>
          <a:p>
            <a:pPr>
              <a:buFontTx/>
              <a:buNone/>
            </a:pPr>
            <a:r>
              <a:rPr lang="nl-NL" sz="2400"/>
              <a:t>ruiken		wij/zij ruiken		hij/zij ruikt</a:t>
            </a:r>
          </a:p>
          <a:p>
            <a:pPr>
              <a:buFontTx/>
              <a:buNone/>
            </a:pPr>
            <a:r>
              <a:rPr lang="nl-NL" sz="2400"/>
              <a:t>lezen		wij/zij lezen		hij/zij leest</a:t>
            </a:r>
            <a:r>
              <a:rPr lang="nl-NL"/>
              <a:t>	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nl-NL" sz="2400"/>
              <a:t>vallen		wij/zij vall</a:t>
            </a:r>
            <a:r>
              <a:rPr lang="nl-NL" sz="2400">
                <a:solidFill>
                  <a:srgbClr val="CC0000"/>
                </a:solidFill>
              </a:rPr>
              <a:t>en</a:t>
            </a:r>
            <a:r>
              <a:rPr lang="nl-NL" sz="2400"/>
              <a:t>		hij/zij val</a:t>
            </a:r>
            <a:r>
              <a:rPr lang="nl-NL" sz="2400">
                <a:solidFill>
                  <a:srgbClr val="CC0000"/>
                </a:solidFill>
              </a:rPr>
              <a:t>t</a:t>
            </a:r>
          </a:p>
          <a:p>
            <a:pPr>
              <a:buFontTx/>
              <a:buNone/>
            </a:pPr>
            <a:r>
              <a:rPr lang="nl-NL" sz="2400"/>
              <a:t>rennen	wij/zij renn</a:t>
            </a:r>
            <a:r>
              <a:rPr lang="nl-NL" sz="2400">
                <a:solidFill>
                  <a:srgbClr val="CC0000"/>
                </a:solidFill>
              </a:rPr>
              <a:t>en</a:t>
            </a:r>
            <a:r>
              <a:rPr lang="nl-NL" sz="2400"/>
              <a:t>		hij/zij ren</a:t>
            </a:r>
            <a:r>
              <a:rPr lang="nl-NL" sz="2400">
                <a:solidFill>
                  <a:srgbClr val="CC0000"/>
                </a:solidFill>
              </a:rPr>
              <a:t>t</a:t>
            </a:r>
          </a:p>
          <a:p>
            <a:pPr>
              <a:buFontTx/>
              <a:buNone/>
            </a:pPr>
            <a:r>
              <a:rPr lang="nl-NL" sz="2400"/>
              <a:t>schoppen 	wij/zij schopp</a:t>
            </a:r>
            <a:r>
              <a:rPr lang="nl-NL" sz="2400">
                <a:solidFill>
                  <a:srgbClr val="CC0000"/>
                </a:solidFill>
              </a:rPr>
              <a:t>en</a:t>
            </a:r>
            <a:r>
              <a:rPr lang="nl-NL" sz="2400"/>
              <a:t> 	hij/zij schop</a:t>
            </a:r>
            <a:r>
              <a:rPr lang="nl-NL" sz="2400">
                <a:solidFill>
                  <a:srgbClr val="CC0000"/>
                </a:solidFill>
              </a:rPr>
              <a:t>t</a:t>
            </a:r>
          </a:p>
          <a:p>
            <a:pPr>
              <a:buFontTx/>
              <a:buNone/>
            </a:pPr>
            <a:r>
              <a:rPr lang="nl-NL" sz="2400"/>
              <a:t>lopen		wij/zij lop</a:t>
            </a:r>
            <a:r>
              <a:rPr lang="nl-NL" sz="2400">
                <a:solidFill>
                  <a:srgbClr val="CC0000"/>
                </a:solidFill>
              </a:rPr>
              <a:t>en</a:t>
            </a:r>
            <a:r>
              <a:rPr lang="nl-NL" sz="2400"/>
              <a:t>		hij/zij loop</a:t>
            </a:r>
            <a:r>
              <a:rPr lang="nl-NL" sz="2400">
                <a:solidFill>
                  <a:srgbClr val="CC0000"/>
                </a:solidFill>
              </a:rPr>
              <a:t>t</a:t>
            </a:r>
          </a:p>
          <a:p>
            <a:pPr>
              <a:buFontTx/>
              <a:buNone/>
            </a:pPr>
            <a:r>
              <a:rPr lang="nl-NL" sz="2400"/>
              <a:t>eten		wij/zij et</a:t>
            </a:r>
            <a:r>
              <a:rPr lang="nl-NL" sz="2400">
                <a:solidFill>
                  <a:srgbClr val="CC0000"/>
                </a:solidFill>
              </a:rPr>
              <a:t>en</a:t>
            </a:r>
            <a:r>
              <a:rPr lang="nl-NL" sz="2400"/>
              <a:t>		hij/zij eet</a:t>
            </a:r>
          </a:p>
          <a:p>
            <a:pPr>
              <a:buFontTx/>
              <a:buNone/>
            </a:pPr>
            <a:r>
              <a:rPr lang="nl-NL" sz="2400"/>
              <a:t>rondkijken 	wij/zij kijk</a:t>
            </a:r>
            <a:r>
              <a:rPr lang="nl-NL" sz="2400">
                <a:solidFill>
                  <a:srgbClr val="CC0000"/>
                </a:solidFill>
              </a:rPr>
              <a:t>en</a:t>
            </a:r>
            <a:r>
              <a:rPr lang="nl-NL" sz="2400"/>
              <a:t> rond 	hij/zij kijk</a:t>
            </a:r>
            <a:r>
              <a:rPr lang="nl-NL" sz="2400">
                <a:solidFill>
                  <a:srgbClr val="CC0000"/>
                </a:solidFill>
              </a:rPr>
              <a:t>t</a:t>
            </a:r>
            <a:r>
              <a:rPr lang="nl-NL" sz="2400"/>
              <a:t> rond</a:t>
            </a:r>
          </a:p>
          <a:p>
            <a:pPr>
              <a:buFontTx/>
              <a:buNone/>
            </a:pPr>
            <a:r>
              <a:rPr lang="nl-NL" sz="2400"/>
              <a:t>ruiken		wij/zij ruik</a:t>
            </a:r>
            <a:r>
              <a:rPr lang="nl-NL" sz="2400">
                <a:solidFill>
                  <a:srgbClr val="CC0000"/>
                </a:solidFill>
              </a:rPr>
              <a:t>en</a:t>
            </a:r>
            <a:r>
              <a:rPr lang="nl-NL" sz="2400"/>
              <a:t>		hij/zij ruik</a:t>
            </a:r>
            <a:r>
              <a:rPr lang="nl-NL" sz="2400">
                <a:solidFill>
                  <a:srgbClr val="CC0000"/>
                </a:solidFill>
              </a:rPr>
              <a:t>t</a:t>
            </a:r>
          </a:p>
          <a:p>
            <a:pPr>
              <a:buFontTx/>
              <a:buNone/>
            </a:pPr>
            <a:r>
              <a:rPr lang="nl-NL" sz="2400"/>
              <a:t>lezen		wij/zij lez</a:t>
            </a:r>
            <a:r>
              <a:rPr lang="nl-NL" sz="2400">
                <a:solidFill>
                  <a:srgbClr val="CC0000"/>
                </a:solidFill>
              </a:rPr>
              <a:t>en</a:t>
            </a:r>
            <a:r>
              <a:rPr lang="nl-NL" sz="2400"/>
              <a:t>		hij/zij lees</a:t>
            </a:r>
            <a:r>
              <a:rPr lang="nl-NL" sz="2400">
                <a:solidFill>
                  <a:srgbClr val="CC0000"/>
                </a:solidFill>
              </a:rPr>
              <a:t>t</a:t>
            </a:r>
          </a:p>
          <a:p>
            <a:pPr>
              <a:buFontTx/>
              <a:buNone/>
            </a:pPr>
            <a:r>
              <a:rPr lang="nl-NL"/>
              <a:t>	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tegenstellingen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nl-NL" sz="1800" dirty="0"/>
              <a:t>veel				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nl-NL" sz="1800" dirty="0"/>
              <a:t>leeg				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nl-NL" sz="1800" dirty="0"/>
              <a:t>dik								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nl-NL" sz="1800" dirty="0"/>
              <a:t>oud				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nl-NL" sz="1800" dirty="0"/>
              <a:t>open				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nl-NL" sz="1800" dirty="0"/>
              <a:t>klein				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nl-NL" sz="1800" dirty="0"/>
              <a:t>hard				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nl-NL" sz="1800" dirty="0"/>
              <a:t>boven			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nl-NL" sz="1800" dirty="0"/>
              <a:t>langzaam			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nl-NL" sz="1800" dirty="0"/>
              <a:t>uit				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nl-NL" sz="1800" dirty="0"/>
              <a:t>ochtend			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nl-NL" sz="1800" dirty="0"/>
              <a:t>vandaag			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nl-NL" sz="1800" dirty="0"/>
              <a:t>vroeg				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nl-NL" sz="1800" dirty="0"/>
              <a:t>				</a:t>
            </a:r>
          </a:p>
          <a:p>
            <a:pPr>
              <a:lnSpc>
                <a:spcPct val="80000"/>
              </a:lnSpc>
              <a:buFontTx/>
              <a:buNone/>
            </a:pPr>
            <a:endParaRPr lang="nl-NL" sz="1800" dirty="0"/>
          </a:p>
          <a:p>
            <a:pPr>
              <a:lnSpc>
                <a:spcPct val="80000"/>
              </a:lnSpc>
              <a:buFontTx/>
              <a:buNone/>
            </a:pPr>
            <a:endParaRPr lang="nl-NL" sz="1800" dirty="0"/>
          </a:p>
          <a:p>
            <a:pPr>
              <a:lnSpc>
                <a:spcPct val="80000"/>
              </a:lnSpc>
              <a:buFontTx/>
              <a:buNone/>
            </a:pPr>
            <a:endParaRPr lang="nl-NL" sz="1800" dirty="0"/>
          </a:p>
          <a:p>
            <a:pPr>
              <a:lnSpc>
                <a:spcPct val="80000"/>
              </a:lnSpc>
              <a:buFontTx/>
              <a:buNone/>
            </a:pPr>
            <a:endParaRPr lang="nl-NL" sz="1800" dirty="0"/>
          </a:p>
          <a:p>
            <a:pPr>
              <a:lnSpc>
                <a:spcPct val="80000"/>
              </a:lnSpc>
              <a:buFontTx/>
              <a:buNone/>
            </a:pPr>
            <a:endParaRPr lang="nl-NL" sz="1800" dirty="0"/>
          </a:p>
          <a:p>
            <a:pPr>
              <a:lnSpc>
                <a:spcPct val="80000"/>
              </a:lnSpc>
              <a:buFontTx/>
              <a:buNone/>
            </a:pPr>
            <a:endParaRPr lang="nl-NL" sz="1800" dirty="0"/>
          </a:p>
          <a:p>
            <a:pPr>
              <a:lnSpc>
                <a:spcPct val="80000"/>
              </a:lnSpc>
              <a:buFontTx/>
              <a:buNone/>
            </a:pPr>
            <a:endParaRPr lang="nl-NL" sz="18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tegenstellingen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nl-NL" sz="2000"/>
              <a:t>iets				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nl-NL" sz="2000"/>
              <a:t>los				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nl-NL" sz="2000"/>
              <a:t>kort				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nl-NL" sz="2000"/>
              <a:t>zitten				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nl-NL" sz="2000"/>
              <a:t>vies				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nl-NL" sz="2000"/>
              <a:t>rennen			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nl-NL" sz="2000"/>
              <a:t>zwart				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nl-NL" sz="2000"/>
              <a:t>licht				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nl-NL" sz="2000"/>
              <a:t>donker			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nl-NL" sz="2000"/>
              <a:t>hier				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nl-NL" sz="2000"/>
              <a:t>makkelijk			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nl-NL" sz="2000"/>
              <a:t>ver weg			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nl-NL" sz="2000"/>
              <a:t>wakker			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nl-NL" sz="2000"/>
              <a:t>warm				</a:t>
            </a:r>
          </a:p>
          <a:p>
            <a:pPr>
              <a:lnSpc>
                <a:spcPct val="80000"/>
              </a:lnSpc>
              <a:buFontTx/>
              <a:buNone/>
            </a:pPr>
            <a:endParaRPr lang="nl-NL" sz="2000"/>
          </a:p>
          <a:p>
            <a:pPr>
              <a:lnSpc>
                <a:spcPct val="80000"/>
              </a:lnSpc>
              <a:buFontTx/>
              <a:buNone/>
            </a:pPr>
            <a:endParaRPr lang="nl-NL" sz="20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tegenstellingen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nl-NL" sz="1800"/>
              <a:t>veel			weinig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nl-NL" sz="1800"/>
              <a:t>leeg			vol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nl-NL" sz="1800"/>
              <a:t>dik				dun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nl-NL" sz="1800"/>
              <a:t>oud			nieuw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nl-NL" sz="1800"/>
              <a:t>oud			jong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nl-NL" sz="1800"/>
              <a:t>open			dicht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nl-NL" sz="1800"/>
              <a:t>klein			groot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nl-NL" sz="1800"/>
              <a:t>hard			zacht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nl-NL" sz="1800"/>
              <a:t>boven			beneden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nl-NL" sz="1800"/>
              <a:t>langzaam		snel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nl-NL" sz="1800"/>
              <a:t>uit				aan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nl-NL" sz="1800"/>
              <a:t>ochtend			avond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nl-NL" sz="1800"/>
              <a:t>vandaag			gisteren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nl-NL" sz="1800"/>
              <a:t>vroeg			laat</a:t>
            </a:r>
          </a:p>
          <a:p>
            <a:pPr>
              <a:lnSpc>
                <a:spcPct val="80000"/>
              </a:lnSpc>
              <a:buFontTx/>
              <a:buNone/>
            </a:pPr>
            <a:endParaRPr lang="nl-NL" sz="1400"/>
          </a:p>
          <a:p>
            <a:pPr>
              <a:lnSpc>
                <a:spcPct val="80000"/>
              </a:lnSpc>
              <a:buFontTx/>
              <a:buNone/>
            </a:pPr>
            <a:endParaRPr lang="nl-NL" sz="1400"/>
          </a:p>
          <a:p>
            <a:pPr>
              <a:lnSpc>
                <a:spcPct val="80000"/>
              </a:lnSpc>
              <a:buFontTx/>
              <a:buNone/>
            </a:pPr>
            <a:endParaRPr lang="nl-NL" sz="1000"/>
          </a:p>
          <a:p>
            <a:pPr>
              <a:lnSpc>
                <a:spcPct val="80000"/>
              </a:lnSpc>
              <a:buFontTx/>
              <a:buNone/>
            </a:pPr>
            <a:endParaRPr lang="nl-NL" sz="1000"/>
          </a:p>
          <a:p>
            <a:pPr>
              <a:lnSpc>
                <a:spcPct val="80000"/>
              </a:lnSpc>
              <a:buFontTx/>
              <a:buNone/>
            </a:pPr>
            <a:endParaRPr lang="nl-NL" sz="1000"/>
          </a:p>
          <a:p>
            <a:pPr>
              <a:lnSpc>
                <a:spcPct val="80000"/>
              </a:lnSpc>
              <a:buFontTx/>
              <a:buNone/>
            </a:pPr>
            <a:endParaRPr lang="nl-NL" sz="1000"/>
          </a:p>
          <a:p>
            <a:pPr>
              <a:lnSpc>
                <a:spcPct val="80000"/>
              </a:lnSpc>
              <a:buFontTx/>
              <a:buNone/>
            </a:pPr>
            <a:endParaRPr lang="nl-NL" sz="1000"/>
          </a:p>
          <a:p>
            <a:pPr>
              <a:lnSpc>
                <a:spcPct val="80000"/>
              </a:lnSpc>
              <a:buFontTx/>
              <a:buNone/>
            </a:pPr>
            <a:endParaRPr lang="nl-NL" sz="10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tegenstellingen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nl-NL" sz="2000"/>
              <a:t>iets				niets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nl-NL" sz="2000"/>
              <a:t>los					vast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nl-NL" sz="2000"/>
              <a:t>kort				lang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nl-NL" sz="2000"/>
              <a:t>zitten				staan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nl-NL" sz="2000"/>
              <a:t>vies				schoon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nl-NL" sz="2000"/>
              <a:t>rennen				lopen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nl-NL" sz="2000"/>
              <a:t>zwart				wit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nl-NL" sz="2000"/>
              <a:t>licht				zwaar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nl-NL" sz="2000"/>
              <a:t>donker				licht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nl-NL" sz="2000"/>
              <a:t>hier				daar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nl-NL" sz="2000"/>
              <a:t>makkelijk			moeilijk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nl-NL" sz="2000"/>
              <a:t>ver weg				dichtbij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nl-NL" sz="2000"/>
              <a:t>wakker				slapen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nl-NL" sz="2000"/>
              <a:t>warm				koud</a:t>
            </a:r>
          </a:p>
          <a:p>
            <a:pPr>
              <a:lnSpc>
                <a:spcPct val="80000"/>
              </a:lnSpc>
            </a:pPr>
            <a:endParaRPr lang="nl-NL" sz="20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meervoud</a:t>
            </a:r>
          </a:p>
        </p:txBody>
      </p:sp>
      <p:sp>
        <p:nvSpPr>
          <p:cNvPr id="2560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nl-NL"/>
              <a:t>het pad</a:t>
            </a:r>
          </a:p>
          <a:p>
            <a:pPr>
              <a:buFontTx/>
              <a:buNone/>
            </a:pPr>
            <a:r>
              <a:rPr lang="nl-NL"/>
              <a:t>het park</a:t>
            </a:r>
          </a:p>
          <a:p>
            <a:pPr>
              <a:buFontTx/>
              <a:buNone/>
            </a:pPr>
            <a:r>
              <a:rPr lang="nl-NL"/>
              <a:t>de vlieg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meervoud</a:t>
            </a:r>
          </a:p>
        </p:txBody>
      </p:sp>
      <p:sp>
        <p:nvSpPr>
          <p:cNvPr id="26627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nl-NL"/>
              <a:t>het pad			de paden</a:t>
            </a:r>
          </a:p>
          <a:p>
            <a:pPr>
              <a:buFontTx/>
              <a:buNone/>
            </a:pPr>
            <a:r>
              <a:rPr lang="nl-NL"/>
              <a:t>het park			de parken</a:t>
            </a:r>
          </a:p>
          <a:p>
            <a:pPr>
              <a:buFontTx/>
              <a:buNone/>
            </a:pPr>
            <a:r>
              <a:rPr lang="nl-NL"/>
              <a:t>de vlieg			de vliegen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619672" y="5734050"/>
            <a:ext cx="5976664" cy="9080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nl-NL" sz="2800" dirty="0"/>
              <a:t>Woord van de dag: </a:t>
            </a:r>
            <a:r>
              <a:rPr lang="nl-NL" sz="2800" dirty="0">
                <a:solidFill>
                  <a:srgbClr val="FF0000"/>
                </a:solidFill>
              </a:rPr>
              <a:t>het</a:t>
            </a:r>
            <a:r>
              <a:rPr lang="nl-NL" sz="2800" dirty="0"/>
              <a:t> park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5124" name="Picture 5" descr="chicago-parrots-1-hw-park-78863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-4746"/>
            <a:ext cx="6370638" cy="477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1052736"/>
            <a:ext cx="8229600" cy="1143000"/>
          </a:xfrm>
        </p:spPr>
        <p:txBody>
          <a:bodyPr/>
          <a:lstStyle/>
          <a:p>
            <a:r>
              <a:rPr lang="nl-NL" dirty="0"/>
              <a:t> </a:t>
            </a:r>
            <a:br>
              <a:rPr lang="nl-NL" dirty="0"/>
            </a:br>
            <a:br>
              <a:rPr lang="nl-NL" dirty="0"/>
            </a:br>
            <a:r>
              <a:rPr lang="nl-NL" dirty="0"/>
              <a:t>Het verhaal</a:t>
            </a:r>
          </a:p>
        </p:txBody>
      </p:sp>
      <p:sp>
        <p:nvSpPr>
          <p:cNvPr id="4" name="Rechthoek 3"/>
          <p:cNvSpPr/>
          <p:nvPr/>
        </p:nvSpPr>
        <p:spPr>
          <a:xfrm>
            <a:off x="900646" y="3717032"/>
            <a:ext cx="1440160" cy="259228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Rechthoek 4"/>
          <p:cNvSpPr/>
          <p:nvPr/>
        </p:nvSpPr>
        <p:spPr>
          <a:xfrm>
            <a:off x="2660261" y="3717032"/>
            <a:ext cx="1440160" cy="259228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/>
          <p:cNvSpPr/>
          <p:nvPr/>
        </p:nvSpPr>
        <p:spPr>
          <a:xfrm>
            <a:off x="4430272" y="3717032"/>
            <a:ext cx="1440160" cy="2592288"/>
          </a:xfrm>
          <a:prstGeom prst="rect">
            <a:avLst/>
          </a:prstGeom>
          <a:solidFill>
            <a:srgbClr val="99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/>
          <p:cNvSpPr/>
          <p:nvPr/>
        </p:nvSpPr>
        <p:spPr>
          <a:xfrm>
            <a:off x="6200283" y="3726035"/>
            <a:ext cx="1440160" cy="25922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560690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5607" y="476672"/>
            <a:ext cx="8229600" cy="418058"/>
          </a:xfrm>
        </p:spPr>
        <p:txBody>
          <a:bodyPr/>
          <a:lstStyle/>
          <a:p>
            <a:r>
              <a:rPr lang="nl-NL" sz="3600" dirty="0"/>
              <a:t>Goede zinnen maken/tegenstellingen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2750" y="126876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nl-NL" u="sng" dirty="0"/>
              <a:t>Wat gaan we doen? Stijgen/dalen:</a:t>
            </a:r>
          </a:p>
          <a:p>
            <a:r>
              <a:rPr lang="nl-NL" dirty="0"/>
              <a:t>De leerkracht deelt de memorykaartjes uit met tegenstellingen erop</a:t>
            </a:r>
          </a:p>
          <a:p>
            <a:r>
              <a:rPr lang="nl-NL" dirty="0"/>
              <a:t>Iedere leerling leest het kaartje voor</a:t>
            </a:r>
          </a:p>
          <a:p>
            <a:r>
              <a:rPr lang="nl-NL" dirty="0"/>
              <a:t>Als de leerling de tegenstelling hoort die bij zijn kaartje hoort gaat hij staan en zegt de tegenstelling van zijn kaartje</a:t>
            </a:r>
          </a:p>
          <a:p>
            <a:r>
              <a:rPr lang="nl-NL" dirty="0"/>
              <a:t>Bijv. kort  -  lang</a:t>
            </a:r>
          </a:p>
          <a:p>
            <a:r>
              <a:rPr lang="nl-NL" dirty="0"/>
              <a:t>Daarna memory spelen in groepjes</a:t>
            </a:r>
          </a:p>
        </p:txBody>
      </p:sp>
    </p:spTree>
    <p:extLst>
      <p:ext uri="{BB962C8B-B14F-4D97-AF65-F5344CB8AC3E}">
        <p14:creationId xmlns:p14="http://schemas.microsoft.com/office/powerpoint/2010/main" val="39773141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hebben wij geleerd?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Ovale toelichting 3"/>
          <p:cNvSpPr/>
          <p:nvPr/>
        </p:nvSpPr>
        <p:spPr>
          <a:xfrm>
            <a:off x="4572000" y="2204864"/>
            <a:ext cx="2952328" cy="172819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le toelichting 4"/>
          <p:cNvSpPr/>
          <p:nvPr/>
        </p:nvSpPr>
        <p:spPr>
          <a:xfrm>
            <a:off x="611560" y="2420888"/>
            <a:ext cx="2952328" cy="172819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le toelichting 5"/>
          <p:cNvSpPr/>
          <p:nvPr/>
        </p:nvSpPr>
        <p:spPr>
          <a:xfrm>
            <a:off x="2915816" y="4310342"/>
            <a:ext cx="2952328" cy="172819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279711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/>
              <a:t>Dag 2</a:t>
            </a:r>
          </a:p>
        </p:txBody>
      </p:sp>
      <p:sp>
        <p:nvSpPr>
          <p:cNvPr id="27651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9208" y="260648"/>
            <a:ext cx="8229600" cy="1143000"/>
          </a:xfrm>
        </p:spPr>
        <p:txBody>
          <a:bodyPr/>
          <a:lstStyle/>
          <a:p>
            <a:r>
              <a:rPr lang="nl-NL" dirty="0"/>
              <a:t> weet je nog?</a:t>
            </a:r>
            <a:br>
              <a:rPr lang="nl-NL" dirty="0"/>
            </a:br>
            <a:r>
              <a:rPr lang="nl-NL" dirty="0"/>
              <a:t>Het verhaal</a:t>
            </a:r>
          </a:p>
        </p:txBody>
      </p:sp>
      <p:sp>
        <p:nvSpPr>
          <p:cNvPr id="4" name="Rechthoek 3"/>
          <p:cNvSpPr/>
          <p:nvPr/>
        </p:nvSpPr>
        <p:spPr>
          <a:xfrm>
            <a:off x="1168357" y="1772816"/>
            <a:ext cx="1440160" cy="259228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Wie?</a:t>
            </a:r>
          </a:p>
        </p:txBody>
      </p:sp>
      <p:sp>
        <p:nvSpPr>
          <p:cNvPr id="5" name="Rechthoek 4"/>
          <p:cNvSpPr/>
          <p:nvPr/>
        </p:nvSpPr>
        <p:spPr>
          <a:xfrm>
            <a:off x="2946005" y="1772816"/>
            <a:ext cx="1440160" cy="259228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doet?</a:t>
            </a:r>
          </a:p>
        </p:txBody>
      </p:sp>
      <p:sp>
        <p:nvSpPr>
          <p:cNvPr id="6" name="Rechthoek 5"/>
          <p:cNvSpPr/>
          <p:nvPr/>
        </p:nvSpPr>
        <p:spPr>
          <a:xfrm>
            <a:off x="4731153" y="1772816"/>
            <a:ext cx="1440160" cy="2592288"/>
          </a:xfrm>
          <a:prstGeom prst="rect">
            <a:avLst/>
          </a:prstGeom>
          <a:solidFill>
            <a:srgbClr val="99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wat?</a:t>
            </a:r>
          </a:p>
        </p:txBody>
      </p:sp>
      <p:sp>
        <p:nvSpPr>
          <p:cNvPr id="7" name="Rechthoek 6"/>
          <p:cNvSpPr/>
          <p:nvPr/>
        </p:nvSpPr>
        <p:spPr>
          <a:xfrm>
            <a:off x="6540862" y="1772816"/>
            <a:ext cx="1440160" cy="25922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waar?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1788334" y="4581128"/>
            <a:ext cx="619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/>
              <a:t>Herhaal de namen van de hoofdpersonen en wijs aan op de WIE kaart</a:t>
            </a:r>
          </a:p>
        </p:txBody>
      </p:sp>
    </p:spTree>
    <p:extLst>
      <p:ext uri="{BB962C8B-B14F-4D97-AF65-F5344CB8AC3E}">
        <p14:creationId xmlns:p14="http://schemas.microsoft.com/office/powerpoint/2010/main" val="41064736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1224136"/>
          </a:xfrm>
        </p:spPr>
        <p:txBody>
          <a:bodyPr/>
          <a:lstStyle/>
          <a:p>
            <a:r>
              <a:rPr lang="nl-NL" dirty="0"/>
              <a:t>Weet je nog?</a:t>
            </a:r>
          </a:p>
        </p:txBody>
      </p:sp>
      <p:sp>
        <p:nvSpPr>
          <p:cNvPr id="5" name="Ondertitel 4"/>
          <p:cNvSpPr>
            <a:spLocks noGrp="1"/>
          </p:cNvSpPr>
          <p:nvPr>
            <p:ph type="subTitle" idx="1"/>
          </p:nvPr>
        </p:nvSpPr>
        <p:spPr>
          <a:xfrm>
            <a:off x="761252" y="1844824"/>
            <a:ext cx="4242796" cy="4176464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FF0000"/>
                </a:solidFill>
              </a:rPr>
              <a:t>het</a:t>
            </a:r>
            <a:r>
              <a:rPr lang="nl-NL" dirty="0"/>
              <a:t> park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FF0000"/>
                </a:solidFill>
              </a:rPr>
              <a:t>het</a:t>
            </a:r>
            <a:r>
              <a:rPr lang="nl-NL" dirty="0"/>
              <a:t> gras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NL" dirty="0"/>
              <a:t>rondkijken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NL" dirty="0"/>
              <a:t>wegjagen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NL" dirty="0"/>
              <a:t>dichtbij – ver weg</a:t>
            </a:r>
          </a:p>
        </p:txBody>
      </p:sp>
      <p:pic>
        <p:nvPicPr>
          <p:cNvPr id="4" name="Picture 5" descr="chicago-parrots-1-hw-park-78863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3213050"/>
            <a:ext cx="3744317" cy="280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6673831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87624" y="5734050"/>
            <a:ext cx="6084714" cy="9080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nl-NL" sz="2800" dirty="0"/>
              <a:t>Woord van de dag: de dierentuin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28676" name="Picture 4" descr="Puzzel%20JvH%20Dierentuin%20Artis%201000%20s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0"/>
            <a:ext cx="8137525" cy="580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5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5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16238" y="5734050"/>
            <a:ext cx="4356100" cy="9080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nl-NL" sz="2800">
                <a:solidFill>
                  <a:srgbClr val="FF0000"/>
                </a:solidFill>
              </a:rPr>
              <a:t>het</a:t>
            </a:r>
            <a:r>
              <a:rPr lang="nl-NL" sz="2800"/>
              <a:t> dier - de dieren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29700" name="Picture 4" descr="dier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00338" y="0"/>
            <a:ext cx="36195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16238" y="5734050"/>
            <a:ext cx="4356100" cy="9080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nl-NL" sz="2800"/>
              <a:t>de aap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30724" name="Picture 4" descr="aa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050" y="620713"/>
            <a:ext cx="4714875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16238" y="5734050"/>
            <a:ext cx="4356100" cy="9080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nl-NL" sz="2800"/>
              <a:t>de giraf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31748" name="Picture 4" descr="060502_remc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0"/>
            <a:ext cx="7380288" cy="553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/>
              <a:t>Klankoefeningen /u/  -  /uu/</a:t>
            </a:r>
          </a:p>
        </p:txBody>
      </p:sp>
      <p:sp>
        <p:nvSpPr>
          <p:cNvPr id="11264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nl-NL" dirty="0"/>
              <a:t>uur, kuur, zuur,  buur,  muur,  stuur,  duur, </a:t>
            </a:r>
          </a:p>
          <a:p>
            <a:pPr eaLnBrk="1" hangingPunct="1">
              <a:buFontTx/>
              <a:buNone/>
            </a:pPr>
            <a:r>
              <a:rPr lang="nl-NL" dirty="0"/>
              <a:t>vuur</a:t>
            </a:r>
          </a:p>
          <a:p>
            <a:pPr eaLnBrk="1" hangingPunct="1"/>
            <a:endParaRPr lang="nl-NL" dirty="0"/>
          </a:p>
          <a:p>
            <a:pPr eaLnBrk="1" hangingPunct="1">
              <a:buFontTx/>
              <a:buNone/>
            </a:pPr>
            <a:r>
              <a:rPr lang="nl-NL" dirty="0"/>
              <a:t>mus,  druk,  stuk,  klus,  dus,  plus,  kus,  </a:t>
            </a:r>
          </a:p>
          <a:p>
            <a:pPr eaLnBrk="1" hangingPunct="1">
              <a:buFontTx/>
              <a:buNone/>
            </a:pPr>
            <a:r>
              <a:rPr lang="nl-NL" dirty="0"/>
              <a:t>bus</a:t>
            </a:r>
          </a:p>
        </p:txBody>
      </p:sp>
    </p:spTree>
    <p:extLst>
      <p:ext uri="{BB962C8B-B14F-4D97-AF65-F5344CB8AC3E}">
        <p14:creationId xmlns:p14="http://schemas.microsoft.com/office/powerpoint/2010/main" val="157059633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16238" y="5734050"/>
            <a:ext cx="4356100" cy="9080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nl-NL" sz="2800"/>
              <a:t>de kooi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32772" name="Picture 4" descr="0936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0"/>
            <a:ext cx="7451725" cy="558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16238" y="5734050"/>
            <a:ext cx="4356100" cy="9080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nl-NL" sz="2800"/>
              <a:t>de leeuw – de leeuwin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33796" name="Picture 4" descr="Hongarije_dierentuin_in_Jaszbereny_foto_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0"/>
            <a:ext cx="7200900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8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8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16238" y="5734050"/>
            <a:ext cx="4356100" cy="9080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nl-NL" sz="2800"/>
              <a:t>de olifant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34820" name="Picture 4" descr="dierentu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0"/>
            <a:ext cx="7200900" cy="480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16238" y="5734050"/>
            <a:ext cx="4356100" cy="9080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nl-NL" sz="2800"/>
              <a:t>de papegaai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35844" name="Picture 4" descr="papegaa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513" y="0"/>
            <a:ext cx="4413250" cy="551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9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16238" y="5734050"/>
            <a:ext cx="4356100" cy="9080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nl-NL" sz="2800"/>
              <a:t>de slang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36868" name="Picture 4" descr="sla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0"/>
            <a:ext cx="7127875" cy="525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16238" y="5734050"/>
            <a:ext cx="4356100" cy="9080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nl-NL" sz="2800"/>
              <a:t>de tijger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37892" name="Picture 4" descr="tijg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0"/>
            <a:ext cx="6477000" cy="500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16238" y="5734050"/>
            <a:ext cx="4356100" cy="9080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nl-NL" sz="2800"/>
              <a:t>de zebra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38916" name="Picture 4" descr="zebr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0"/>
            <a:ext cx="8388350" cy="560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16238" y="5734050"/>
            <a:ext cx="4356100" cy="9080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nl-NL" sz="2800"/>
              <a:t>de zeehond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39940" name="Picture 4" descr="070-Zeehond%20Katwijk%2015-4-20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613" y="0"/>
            <a:ext cx="5080000" cy="561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16238" y="5734050"/>
            <a:ext cx="4356100" cy="9080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nl-NL" sz="2800"/>
              <a:t>bang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40964" name="Picture 4" descr="pietje_ba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00338" y="260350"/>
            <a:ext cx="3965575" cy="486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0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16238" y="5734050"/>
            <a:ext cx="4356100" cy="9080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nl-NL" sz="2800"/>
              <a:t>eng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41988" name="Picture 4" descr="sla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0"/>
            <a:ext cx="7127875" cy="525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9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9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9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/>
              <a:t>klankversje</a:t>
            </a:r>
          </a:p>
        </p:txBody>
      </p:sp>
      <p:sp>
        <p:nvSpPr>
          <p:cNvPr id="113667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nl-NL"/>
              <a:t>hummeltje tummeltje zat op de wagen</a:t>
            </a:r>
          </a:p>
          <a:p>
            <a:pPr eaLnBrk="1" hangingPunct="1">
              <a:buFontTx/>
              <a:buNone/>
            </a:pPr>
            <a:r>
              <a:rPr lang="nl-NL"/>
              <a:t>hummeltje tummeltje viel van de wagen</a:t>
            </a:r>
          </a:p>
          <a:p>
            <a:pPr eaLnBrk="1" hangingPunct="1">
              <a:buFontTx/>
              <a:buNone/>
            </a:pPr>
            <a:r>
              <a:rPr lang="nl-NL"/>
              <a:t>er is niet ene timmerman</a:t>
            </a:r>
          </a:p>
          <a:p>
            <a:pPr eaLnBrk="1" hangingPunct="1">
              <a:buFontTx/>
              <a:buNone/>
            </a:pPr>
            <a:r>
              <a:rPr lang="nl-NL"/>
              <a:t>die hummeltje tummeltje maken kan</a:t>
            </a:r>
          </a:p>
        </p:txBody>
      </p:sp>
    </p:spTree>
    <p:extLst>
      <p:ext uri="{BB962C8B-B14F-4D97-AF65-F5344CB8AC3E}">
        <p14:creationId xmlns:p14="http://schemas.microsoft.com/office/powerpoint/2010/main" val="273894249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16238" y="5734050"/>
            <a:ext cx="4356100" cy="9080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nl-NL" sz="2800"/>
              <a:t>gevaarlijk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43012" name="Picture 4" descr="foto_dompteur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0"/>
            <a:ext cx="7885112" cy="524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16238" y="5734050"/>
            <a:ext cx="4356100" cy="9080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nl-NL" sz="2800"/>
              <a:t>vreemd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44036" name="Picture 4" descr="50_plus-88-3685-1911072239-bip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260350"/>
            <a:ext cx="7380287" cy="527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Meervoud</a:t>
            </a:r>
          </a:p>
        </p:txBody>
      </p:sp>
      <p:sp>
        <p:nvSpPr>
          <p:cNvPr id="45059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nl-NL" sz="2400"/>
              <a:t>de aap</a:t>
            </a:r>
          </a:p>
          <a:p>
            <a:pPr>
              <a:buFontTx/>
              <a:buNone/>
            </a:pPr>
            <a:r>
              <a:rPr lang="nl-NL" sz="2400"/>
              <a:t>het dier</a:t>
            </a:r>
          </a:p>
          <a:p>
            <a:pPr>
              <a:buFontTx/>
              <a:buNone/>
            </a:pPr>
            <a:r>
              <a:rPr lang="nl-NL" sz="2400"/>
              <a:t>de dierentuin</a:t>
            </a:r>
          </a:p>
          <a:p>
            <a:pPr>
              <a:buFontTx/>
              <a:buNone/>
            </a:pPr>
            <a:r>
              <a:rPr lang="nl-NL" sz="2400"/>
              <a:t>de giraf</a:t>
            </a:r>
          </a:p>
          <a:p>
            <a:pPr>
              <a:buFontTx/>
              <a:buNone/>
            </a:pPr>
            <a:r>
              <a:rPr lang="nl-NL" sz="2400"/>
              <a:t>de kooi</a:t>
            </a:r>
          </a:p>
          <a:p>
            <a:pPr>
              <a:buFontTx/>
              <a:buNone/>
            </a:pPr>
            <a:r>
              <a:rPr lang="nl-NL" sz="2400"/>
              <a:t>de leeuw</a:t>
            </a:r>
          </a:p>
          <a:p>
            <a:pPr>
              <a:buFontTx/>
              <a:buNone/>
            </a:pPr>
            <a:r>
              <a:rPr lang="nl-NL" sz="2400"/>
              <a:t>de olifant</a:t>
            </a:r>
          </a:p>
          <a:p>
            <a:pPr>
              <a:buFontTx/>
              <a:buNone/>
            </a:pPr>
            <a:r>
              <a:rPr lang="nl-NL" sz="2400"/>
              <a:t>de papegaai</a:t>
            </a:r>
          </a:p>
          <a:p>
            <a:pPr>
              <a:buFontTx/>
              <a:buNone/>
            </a:pPr>
            <a:r>
              <a:rPr lang="nl-NL" sz="2400"/>
              <a:t>de slang</a:t>
            </a:r>
          </a:p>
          <a:p>
            <a:pPr>
              <a:buFontTx/>
              <a:buNone/>
            </a:pPr>
            <a:r>
              <a:rPr lang="nl-NL" sz="2400"/>
              <a:t>de zeehond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Meervoud</a:t>
            </a:r>
          </a:p>
        </p:txBody>
      </p:sp>
      <p:sp>
        <p:nvSpPr>
          <p:cNvPr id="4608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nl-NL" sz="2400"/>
              <a:t>de aap				de apen</a:t>
            </a:r>
          </a:p>
          <a:p>
            <a:pPr>
              <a:buFontTx/>
              <a:buNone/>
            </a:pPr>
            <a:r>
              <a:rPr lang="nl-NL" sz="2400"/>
              <a:t>het dier				de dieren</a:t>
            </a:r>
          </a:p>
          <a:p>
            <a:pPr>
              <a:buFontTx/>
              <a:buNone/>
            </a:pPr>
            <a:r>
              <a:rPr lang="nl-NL" sz="2400"/>
              <a:t>de dierentuin				de dierentuinen</a:t>
            </a:r>
          </a:p>
          <a:p>
            <a:pPr>
              <a:buFontTx/>
              <a:buNone/>
            </a:pPr>
            <a:r>
              <a:rPr lang="nl-NL" sz="2400"/>
              <a:t>de giraf				de giraffen</a:t>
            </a:r>
          </a:p>
          <a:p>
            <a:pPr>
              <a:buFontTx/>
              <a:buNone/>
            </a:pPr>
            <a:r>
              <a:rPr lang="nl-NL" sz="2400"/>
              <a:t>de kooi				de kooien</a:t>
            </a:r>
          </a:p>
          <a:p>
            <a:pPr>
              <a:buFontTx/>
              <a:buNone/>
            </a:pPr>
            <a:r>
              <a:rPr lang="nl-NL" sz="2400"/>
              <a:t>de leeuw				de leeuwen</a:t>
            </a:r>
          </a:p>
          <a:p>
            <a:pPr>
              <a:buFontTx/>
              <a:buNone/>
            </a:pPr>
            <a:r>
              <a:rPr lang="nl-NL" sz="2400"/>
              <a:t>de olifant				de olifanten</a:t>
            </a:r>
          </a:p>
          <a:p>
            <a:pPr>
              <a:buFontTx/>
              <a:buNone/>
            </a:pPr>
            <a:r>
              <a:rPr lang="nl-NL" sz="2400"/>
              <a:t>de papegaai				de papegaaien</a:t>
            </a:r>
          </a:p>
          <a:p>
            <a:pPr>
              <a:buFontTx/>
              <a:buNone/>
            </a:pPr>
            <a:r>
              <a:rPr lang="nl-NL" sz="2400"/>
              <a:t>de slang				de slangen</a:t>
            </a:r>
          </a:p>
          <a:p>
            <a:pPr>
              <a:buFontTx/>
              <a:buNone/>
            </a:pPr>
            <a:r>
              <a:rPr lang="nl-NL" sz="2400"/>
              <a:t>de zeehond				de zeehonden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meervoud</a:t>
            </a:r>
          </a:p>
        </p:txBody>
      </p:sp>
      <p:sp>
        <p:nvSpPr>
          <p:cNvPr id="47107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nl-NL"/>
              <a:t>de zebra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meervoud</a:t>
            </a:r>
          </a:p>
        </p:txBody>
      </p:sp>
      <p:sp>
        <p:nvSpPr>
          <p:cNvPr id="48131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nl-NL"/>
              <a:t>de zebra			de zebra’s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Doen! Ra ra wat ben ik?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Is het dier groot / klein?</a:t>
            </a:r>
          </a:p>
          <a:p>
            <a:r>
              <a:rPr lang="nl-NL" dirty="0"/>
              <a:t>Wat eet het dier?</a:t>
            </a:r>
          </a:p>
          <a:p>
            <a:r>
              <a:rPr lang="nl-NL" dirty="0"/>
              <a:t>Welke kleur is het dier?</a:t>
            </a:r>
          </a:p>
          <a:p>
            <a:r>
              <a:rPr lang="nl-NL" dirty="0"/>
              <a:t>Is het dier gevaarlijk?</a:t>
            </a:r>
          </a:p>
          <a:p>
            <a:r>
              <a:rPr lang="nl-NL" dirty="0"/>
              <a:t>Kan het dier zwemmen?</a:t>
            </a:r>
          </a:p>
          <a:p>
            <a:r>
              <a:rPr lang="nl-NL" dirty="0"/>
              <a:t>Kan het dier vliegen?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3380364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nl-NL" sz="3200" dirty="0"/>
              <a:t>Verkleinwoorden/zinnen maken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nl-NL" u="sng" dirty="0"/>
              <a:t>Wat gaan we doen? Tweepraat:</a:t>
            </a:r>
          </a:p>
          <a:p>
            <a:r>
              <a:rPr lang="nl-NL" dirty="0"/>
              <a:t>Ra </a:t>
            </a:r>
            <a:r>
              <a:rPr lang="nl-NL" dirty="0" err="1"/>
              <a:t>ra</a:t>
            </a:r>
            <a:r>
              <a:rPr lang="nl-NL" dirty="0"/>
              <a:t> wat ben ik?</a:t>
            </a:r>
          </a:p>
          <a:p>
            <a:r>
              <a:rPr lang="nl-NL" dirty="0"/>
              <a:t>In tweetallen: de ene leerling neemt een dier uit de dierentuin in gedachten </a:t>
            </a:r>
          </a:p>
          <a:p>
            <a:r>
              <a:rPr lang="nl-NL" dirty="0"/>
              <a:t>De ander probeert door vragen te stellen erachter te komen welk dier het is</a:t>
            </a:r>
          </a:p>
          <a:p>
            <a:r>
              <a:rPr lang="nl-NL" dirty="0"/>
              <a:t>Als het dier is geraden maken ze er een </a:t>
            </a:r>
            <a:r>
              <a:rPr lang="nl-NL" dirty="0" err="1"/>
              <a:t>verkeinwoord</a:t>
            </a:r>
            <a:r>
              <a:rPr lang="nl-NL" dirty="0"/>
              <a:t> van</a:t>
            </a:r>
          </a:p>
          <a:p>
            <a:r>
              <a:rPr lang="nl-NL" dirty="0"/>
              <a:t>Bijv. is het dier groot, is het bruin, is het eng etc.</a:t>
            </a:r>
          </a:p>
        </p:txBody>
      </p:sp>
    </p:spTree>
    <p:extLst>
      <p:ext uri="{BB962C8B-B14F-4D97-AF65-F5344CB8AC3E}">
        <p14:creationId xmlns:p14="http://schemas.microsoft.com/office/powerpoint/2010/main" val="347344241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hebben wij geleerd?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Ovale toelichting 3"/>
          <p:cNvSpPr/>
          <p:nvPr/>
        </p:nvSpPr>
        <p:spPr>
          <a:xfrm>
            <a:off x="4572000" y="2204864"/>
            <a:ext cx="2952328" cy="172819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le toelichting 4"/>
          <p:cNvSpPr/>
          <p:nvPr/>
        </p:nvSpPr>
        <p:spPr>
          <a:xfrm>
            <a:off x="611560" y="2420888"/>
            <a:ext cx="2952328" cy="172819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le toelichting 5"/>
          <p:cNvSpPr/>
          <p:nvPr/>
        </p:nvSpPr>
        <p:spPr>
          <a:xfrm>
            <a:off x="2915816" y="4310342"/>
            <a:ext cx="2952328" cy="172819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1865990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/>
              <a:t>Dag 3</a:t>
            </a:r>
          </a:p>
        </p:txBody>
      </p:sp>
      <p:sp>
        <p:nvSpPr>
          <p:cNvPr id="49155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/>
              <a:t>klankversje</a:t>
            </a:r>
          </a:p>
        </p:txBody>
      </p:sp>
      <p:sp>
        <p:nvSpPr>
          <p:cNvPr id="114691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nl-NL" dirty="0"/>
              <a:t>buur </a:t>
            </a:r>
            <a:r>
              <a:rPr lang="nl-NL" dirty="0" err="1"/>
              <a:t>buur</a:t>
            </a:r>
            <a:endParaRPr lang="nl-NL" dirty="0"/>
          </a:p>
          <a:p>
            <a:pPr eaLnBrk="1" hangingPunct="1">
              <a:buFontTx/>
              <a:buNone/>
            </a:pPr>
            <a:r>
              <a:rPr lang="nl-NL" dirty="0"/>
              <a:t>kom vlug van de schuur</a:t>
            </a:r>
          </a:p>
          <a:p>
            <a:pPr eaLnBrk="1" hangingPunct="1">
              <a:buFontTx/>
              <a:buNone/>
            </a:pPr>
            <a:r>
              <a:rPr lang="nl-NL" dirty="0"/>
              <a:t>er zit een gat in de muur</a:t>
            </a:r>
          </a:p>
          <a:p>
            <a:pPr eaLnBrk="1" hangingPunct="1">
              <a:buFontTx/>
              <a:buNone/>
            </a:pPr>
            <a:r>
              <a:rPr lang="nl-NL" dirty="0"/>
              <a:t>kom buur!</a:t>
            </a:r>
          </a:p>
        </p:txBody>
      </p:sp>
    </p:spTree>
    <p:extLst>
      <p:ext uri="{BB962C8B-B14F-4D97-AF65-F5344CB8AC3E}">
        <p14:creationId xmlns:p14="http://schemas.microsoft.com/office/powerpoint/2010/main" val="81015752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99592" y="-2493"/>
            <a:ext cx="7772400" cy="1470025"/>
          </a:xfrm>
        </p:spPr>
        <p:txBody>
          <a:bodyPr/>
          <a:lstStyle/>
          <a:p>
            <a:r>
              <a:rPr lang="nl-NL" dirty="0"/>
              <a:t>Weet je nog?</a:t>
            </a:r>
          </a:p>
        </p:txBody>
      </p:sp>
      <p:sp>
        <p:nvSpPr>
          <p:cNvPr id="5" name="Ondertitel 4"/>
          <p:cNvSpPr>
            <a:spLocks noGrp="1"/>
          </p:cNvSpPr>
          <p:nvPr>
            <p:ph type="subTitle" idx="1"/>
          </p:nvPr>
        </p:nvSpPr>
        <p:spPr>
          <a:xfrm>
            <a:off x="1585392" y="1467532"/>
            <a:ext cx="4066728" cy="1752600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NL" dirty="0"/>
              <a:t>de dierentuin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FF0000"/>
                </a:solidFill>
              </a:rPr>
              <a:t>het</a:t>
            </a:r>
            <a:r>
              <a:rPr lang="nl-NL" dirty="0"/>
              <a:t> dier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NL" dirty="0"/>
              <a:t>gevaarlijk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NL" dirty="0"/>
              <a:t>vreemd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NL" dirty="0"/>
              <a:t>eng</a:t>
            </a:r>
          </a:p>
        </p:txBody>
      </p:sp>
      <p:pic>
        <p:nvPicPr>
          <p:cNvPr id="4" name="Picture 4" descr="Puzzel%20JvH%20Dierentuin%20Artis%201000%20st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3465401"/>
            <a:ext cx="3435350" cy="244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2733079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52828" y="5667697"/>
            <a:ext cx="6372746" cy="9080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nl-NL" sz="2800" dirty="0"/>
              <a:t>Woord van de dag:   de kinderboerderij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50180" name="Picture 4" descr="http://www.obskortland.nl/website_base_directory/images/stories/nieuwsbrief/kinderboerderij.jp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1914219" y="518793"/>
            <a:ext cx="6049963" cy="514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16238" y="5734050"/>
            <a:ext cx="4356100" cy="9080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nl-NL" sz="2800"/>
              <a:t>de speeltuin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51204" name="Picture 4" descr="http://www.baarsjes.amsterdam.nl/contents/pages/22563/speeltuin.gif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2916238" y="0"/>
            <a:ext cx="4327525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16238" y="5734050"/>
            <a:ext cx="4356100" cy="9080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nl-NL" sz="2800">
                <a:solidFill>
                  <a:srgbClr val="FF0000"/>
                </a:solidFill>
              </a:rPr>
              <a:t>het</a:t>
            </a:r>
            <a:r>
              <a:rPr lang="nl-NL" sz="2800"/>
              <a:t> hek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52228" name="Picture 4" descr="http://www.gardenstore.eu/gardenstore/images/documentatie/hill_tuinhek_plaatsen_4_7.jp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2339975" y="0"/>
            <a:ext cx="5400675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16238" y="5734050"/>
            <a:ext cx="4356100" cy="9080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nl-NL" sz="2800"/>
              <a:t>de aap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53252" name="Picture 4" descr="aa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050" y="620713"/>
            <a:ext cx="4714875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16238" y="5734050"/>
            <a:ext cx="4356100" cy="9080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nl-NL" sz="2800">
                <a:solidFill>
                  <a:srgbClr val="FF0000"/>
                </a:solidFill>
              </a:rPr>
              <a:t>het</a:t>
            </a:r>
            <a:r>
              <a:rPr lang="nl-NL" sz="2800"/>
              <a:t> bos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54276" name="Picture 4" descr="haagse%20bos%2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4438" y="0"/>
            <a:ext cx="3652837" cy="544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16238" y="5734050"/>
            <a:ext cx="4356100" cy="9080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nl-NL" sz="2800"/>
              <a:t>de cavia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55300" name="Picture 4" descr="cav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6263" y="576263"/>
            <a:ext cx="7596187" cy="488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3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3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3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0" grpId="0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16238" y="5734050"/>
            <a:ext cx="4356100" cy="9080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nl-NL" sz="2800">
                <a:solidFill>
                  <a:srgbClr val="FF0000"/>
                </a:solidFill>
              </a:rPr>
              <a:t>het</a:t>
            </a:r>
            <a:r>
              <a:rPr lang="nl-NL" sz="2800"/>
              <a:t> dier - de dieren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56324" name="Picture 4" descr="dier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00338" y="0"/>
            <a:ext cx="36195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16238" y="5734050"/>
            <a:ext cx="4356100" cy="9080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nl-NL" sz="2800"/>
              <a:t>de eend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57348" name="Picture 4" descr="14april2009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613" y="0"/>
            <a:ext cx="5580062" cy="535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build="p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58371" name="Tijdelijke aanduiding voor inhoud 3" descr="ezel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55875" y="0"/>
            <a:ext cx="4549775" cy="5229225"/>
          </a:xfrm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916238" y="5734050"/>
            <a:ext cx="435610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nl-NL" sz="2800" kern="0" dirty="0">
                <a:latin typeface="+mn-lt"/>
                <a:cs typeface="+mn-cs"/>
              </a:rPr>
              <a:t>de ezel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16238" y="5734050"/>
            <a:ext cx="4356100" cy="9080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nl-NL" sz="2800"/>
              <a:t>de boom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6148" name="Picture 4" descr="http://home.planet.nl/~fase0000/sanniemeis/geboorte/geboorte-pic/boomkids.jp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2555875" y="0"/>
            <a:ext cx="4587875" cy="551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16238" y="5734050"/>
            <a:ext cx="4356100" cy="9080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nl-NL" sz="2800"/>
              <a:t>de geit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59396" name="Picture 4" descr="nederlandse_witte_gei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0"/>
            <a:ext cx="7345363" cy="552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 build="p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16238" y="5734050"/>
            <a:ext cx="4356100" cy="9080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nl-NL" sz="2800">
                <a:solidFill>
                  <a:srgbClr val="FF0000"/>
                </a:solidFill>
              </a:rPr>
              <a:t>het</a:t>
            </a:r>
            <a:r>
              <a:rPr lang="nl-NL" sz="2800"/>
              <a:t> hok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60420" name="Picture 4" descr="enkel_hok_met_nachthok_1_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0"/>
            <a:ext cx="7112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5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5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5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8" grpId="0" build="p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16238" y="5734050"/>
            <a:ext cx="4356100" cy="9080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nl-NL" sz="2800"/>
              <a:t>de haan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61444" name="Picture 4" descr="ha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775" y="0"/>
            <a:ext cx="4083050" cy="544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 build="p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16238" y="5734050"/>
            <a:ext cx="4356100" cy="9080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nl-NL" sz="2800"/>
              <a:t>de dikke kat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62468" name="Picture 4" descr="dikke_kat_jpg_154262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0"/>
            <a:ext cx="6121400" cy="543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4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4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4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4" grpId="0" build="p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16238" y="5734050"/>
            <a:ext cx="4356100" cy="9080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nl-NL" sz="2800"/>
              <a:t>de kip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63492" name="Picture 4" descr="kippen_1100134b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0"/>
            <a:ext cx="7451725" cy="532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 build="p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16238" y="5734050"/>
            <a:ext cx="4356100" cy="9080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nl-NL" sz="2800">
                <a:solidFill>
                  <a:srgbClr val="FF0000"/>
                </a:solidFill>
              </a:rPr>
              <a:t>het</a:t>
            </a:r>
            <a:r>
              <a:rPr lang="nl-NL" sz="2800"/>
              <a:t> konijn - de ruif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64516" name="Picture 4" descr="http://www.bunnybin-winkeltje.nl/UserFiles/Image/houten%20ruif.jp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2124075" y="0"/>
            <a:ext cx="5616575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Rechte verbindingslijn met pijl 7"/>
          <p:cNvCxnSpPr/>
          <p:nvPr/>
        </p:nvCxnSpPr>
        <p:spPr>
          <a:xfrm rot="16200000" flipV="1">
            <a:off x="3059907" y="4509294"/>
            <a:ext cx="1944687" cy="9366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met pijl 9"/>
          <p:cNvCxnSpPr/>
          <p:nvPr/>
        </p:nvCxnSpPr>
        <p:spPr>
          <a:xfrm rot="5400000" flipH="1" flipV="1">
            <a:off x="5507831" y="4364832"/>
            <a:ext cx="2447925" cy="5762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build="p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16238" y="5734050"/>
            <a:ext cx="4356100" cy="9080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nl-NL" sz="2800">
                <a:solidFill>
                  <a:srgbClr val="FF0000"/>
                </a:solidFill>
              </a:rPr>
              <a:t>het</a:t>
            </a:r>
            <a:r>
              <a:rPr lang="nl-NL" sz="2800"/>
              <a:t> konijn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65540" name="Picture 4" descr="BruinKonij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2275" y="0"/>
            <a:ext cx="5364163" cy="496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2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2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6" grpId="0" build="p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16238" y="5734050"/>
            <a:ext cx="4356100" cy="9080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nl-NL" sz="2800"/>
              <a:t>de pony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66564" name="Picture 4" descr="freddie-on-shetland-pon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4075" y="0"/>
            <a:ext cx="4583113" cy="558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 build="p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16238" y="5734050"/>
            <a:ext cx="4356100" cy="9080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nl-NL" sz="2800">
                <a:solidFill>
                  <a:srgbClr val="FF0000"/>
                </a:solidFill>
              </a:rPr>
              <a:t>het</a:t>
            </a:r>
            <a:r>
              <a:rPr lang="nl-NL" sz="2800"/>
              <a:t> schaap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67588" name="Picture 4" descr="schaa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0"/>
            <a:ext cx="5651500" cy="558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build="p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68611" name="Tijdelijke aanduiding voor inhoud 3" descr="spin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63713" y="188913"/>
            <a:ext cx="5562600" cy="4608512"/>
          </a:xfrm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555875" y="5661025"/>
            <a:ext cx="435610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nl-NL" sz="2800" kern="0" dirty="0">
                <a:latin typeface="+mn-lt"/>
                <a:cs typeface="+mn-cs"/>
              </a:rPr>
              <a:t>de spin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16238" y="5734050"/>
            <a:ext cx="4356100" cy="9080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nl-NL" sz="2800">
                <a:solidFill>
                  <a:srgbClr val="FF0000"/>
                </a:solidFill>
              </a:rPr>
              <a:t>het</a:t>
            </a:r>
            <a:r>
              <a:rPr lang="nl-NL" sz="2800"/>
              <a:t> pad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4100" name="Picture 4" descr="woordenschat c2 m4 d1-1"/>
          <p:cNvPicPr>
            <a:picLocks noChangeAspect="1" noChangeArrowheads="1"/>
          </p:cNvPicPr>
          <p:nvPr/>
        </p:nvPicPr>
        <p:blipFill>
          <a:blip r:embed="rId2" cstate="print"/>
          <a:srcRect l="24902" r="50169" b="48592"/>
          <a:stretch>
            <a:fillRect/>
          </a:stretch>
        </p:blipFill>
        <p:spPr bwMode="auto">
          <a:xfrm>
            <a:off x="2987675" y="0"/>
            <a:ext cx="3721100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build="p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16238" y="5734050"/>
            <a:ext cx="4356100" cy="9080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nl-NL" sz="2800"/>
              <a:t>voeren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69636" name="Picture 4" descr="http://www.dierknuffelen.nl/fotos/Anna-Wouter-voeren-Boebie-B.jp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1476375" y="0"/>
            <a:ext cx="6265863" cy="556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build="p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16238" y="5734050"/>
            <a:ext cx="4356100" cy="9080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nl-NL" sz="2800">
                <a:solidFill>
                  <a:srgbClr val="FF0000"/>
                </a:solidFill>
              </a:rPr>
              <a:t>het</a:t>
            </a:r>
            <a:r>
              <a:rPr lang="nl-NL" sz="2800"/>
              <a:t> varken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70660" name="Picture 4" descr="varkens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0"/>
            <a:ext cx="7235825" cy="542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build="p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16238" y="5734050"/>
            <a:ext cx="4356100" cy="9080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nl-NL" sz="2800"/>
              <a:t>de vogel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71684" name="Picture 4" descr="vog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0"/>
            <a:ext cx="6588125" cy="548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build="p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72707" name="Tijdelijke aanduiding voor inhoud 3" descr="DSC006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71550" y="0"/>
            <a:ext cx="7067550" cy="5300663"/>
          </a:xfrm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916238" y="5734050"/>
            <a:ext cx="435610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nl-NL" sz="2800" kern="0" dirty="0">
                <a:latin typeface="+mn-lt"/>
                <a:cs typeface="+mn-cs"/>
              </a:rPr>
              <a:t>de vacht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16238" y="5734050"/>
            <a:ext cx="4356100" cy="9080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nl-NL" sz="2800"/>
              <a:t>de veren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73732" name="Picture 4" descr="SBu_Ver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765175"/>
            <a:ext cx="6624638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 build="p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16238" y="5734050"/>
            <a:ext cx="4356100" cy="9080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nl-NL" sz="2800"/>
              <a:t>aaien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74756" name="Picture 4" descr="schaap-aaien_groo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713" y="0"/>
            <a:ext cx="6119812" cy="556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 build="p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16238" y="5734050"/>
            <a:ext cx="4356100" cy="9080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nl-NL" sz="2800"/>
              <a:t>likken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75780" name="Picture 4" descr="2687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0"/>
            <a:ext cx="6661150" cy="522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2" grpId="0" build="p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16238" y="5734050"/>
            <a:ext cx="4356100" cy="9080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nl-NL" sz="2800"/>
              <a:t>de kooi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76804" name="Picture 4" descr="0936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0"/>
            <a:ext cx="7451725" cy="558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 build="p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16238" y="5734050"/>
            <a:ext cx="4356100" cy="9080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nl-NL" sz="2800"/>
              <a:t>de leeuw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77828" name="Picture 4" descr="Hongarije_dierentuin_in_Jaszbereny_foto_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0"/>
            <a:ext cx="7200900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8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8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 build="p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16238" y="5734050"/>
            <a:ext cx="4356100" cy="9080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nl-NL" sz="2800"/>
              <a:t>de olifant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78852" name="Picture 4" descr="dierentu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0"/>
            <a:ext cx="7200900" cy="480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87675" y="5732463"/>
            <a:ext cx="4356100" cy="9080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nl-NL" sz="2800">
                <a:solidFill>
                  <a:srgbClr val="FF0000"/>
                </a:solidFill>
              </a:rPr>
              <a:t>het</a:t>
            </a:r>
            <a:r>
              <a:rPr lang="nl-NL" sz="2800"/>
              <a:t> gras</a:t>
            </a:r>
          </a:p>
        </p:txBody>
      </p:sp>
      <p:sp>
        <p:nvSpPr>
          <p:cNvPr id="307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3076" name="Picture 6" descr="grass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0"/>
            <a:ext cx="7164387" cy="537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build="p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16238" y="5734050"/>
            <a:ext cx="4356100" cy="9080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nl-NL" sz="2800"/>
              <a:t>de papegaai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79876" name="Picture 4" descr="papegaa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513" y="0"/>
            <a:ext cx="4413250" cy="551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9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 build="p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16238" y="5734050"/>
            <a:ext cx="4356100" cy="9080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nl-NL" sz="2800"/>
              <a:t>de slang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80900" name="Picture 4" descr="sla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0"/>
            <a:ext cx="7127875" cy="525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 build="p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16238" y="5734050"/>
            <a:ext cx="4356100" cy="9080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nl-NL" sz="2800"/>
              <a:t>hard - zacht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81924" name="Picture 4" descr="krokodil-3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754063"/>
            <a:ext cx="4321175" cy="338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5" name="Picture 5" descr="BruinKonij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3800" y="765175"/>
            <a:ext cx="3671888" cy="339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0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0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8" grpId="0" build="p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meervoud</a:t>
            </a:r>
          </a:p>
        </p:txBody>
      </p:sp>
      <p:sp>
        <p:nvSpPr>
          <p:cNvPr id="82947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nl-NL" sz="1400"/>
              <a:t>de aap</a:t>
            </a:r>
          </a:p>
          <a:p>
            <a:pPr>
              <a:buFontTx/>
              <a:buNone/>
            </a:pPr>
            <a:r>
              <a:rPr lang="nl-NL" sz="1400"/>
              <a:t>het bos</a:t>
            </a:r>
          </a:p>
          <a:p>
            <a:pPr>
              <a:buFontTx/>
              <a:buNone/>
            </a:pPr>
            <a:r>
              <a:rPr lang="nl-NL" sz="1400"/>
              <a:t>het dier</a:t>
            </a:r>
          </a:p>
          <a:p>
            <a:pPr>
              <a:buFontTx/>
              <a:buNone/>
            </a:pPr>
            <a:r>
              <a:rPr lang="nl-NL" sz="1400"/>
              <a:t>de eend</a:t>
            </a:r>
          </a:p>
          <a:p>
            <a:pPr>
              <a:buFontTx/>
              <a:buNone/>
            </a:pPr>
            <a:r>
              <a:rPr lang="nl-NL" sz="1400"/>
              <a:t>de geit</a:t>
            </a:r>
          </a:p>
          <a:p>
            <a:pPr>
              <a:buFontTx/>
              <a:buNone/>
            </a:pPr>
            <a:r>
              <a:rPr lang="nl-NL" sz="1400"/>
              <a:t>de haan</a:t>
            </a:r>
          </a:p>
          <a:p>
            <a:pPr>
              <a:buFontTx/>
              <a:buNone/>
            </a:pPr>
            <a:r>
              <a:rPr lang="nl-NL" sz="1400"/>
              <a:t>het hok</a:t>
            </a:r>
          </a:p>
          <a:p>
            <a:pPr>
              <a:buFontTx/>
              <a:buNone/>
            </a:pPr>
            <a:r>
              <a:rPr lang="nl-NL" sz="1400"/>
              <a:t>de kat</a:t>
            </a:r>
          </a:p>
          <a:p>
            <a:pPr>
              <a:buFontTx/>
              <a:buNone/>
            </a:pPr>
            <a:r>
              <a:rPr lang="nl-NL" sz="1400"/>
              <a:t>de kinderboerderijen</a:t>
            </a:r>
          </a:p>
          <a:p>
            <a:pPr>
              <a:buFontTx/>
              <a:buNone/>
            </a:pPr>
            <a:r>
              <a:rPr lang="nl-NL" sz="1400"/>
              <a:t>de kip</a:t>
            </a:r>
          </a:p>
          <a:p>
            <a:pPr>
              <a:buFontTx/>
              <a:buNone/>
            </a:pPr>
            <a:r>
              <a:rPr lang="nl-NL" sz="1400"/>
              <a:t>het konijn</a:t>
            </a:r>
          </a:p>
          <a:p>
            <a:pPr>
              <a:buFontTx/>
              <a:buNone/>
            </a:pPr>
            <a:r>
              <a:rPr lang="nl-NL" sz="1400"/>
              <a:t>de kooi</a:t>
            </a:r>
          </a:p>
          <a:p>
            <a:pPr>
              <a:buFontTx/>
              <a:buNone/>
            </a:pPr>
            <a:r>
              <a:rPr lang="nl-NL" sz="1400"/>
              <a:t>de leeuw</a:t>
            </a:r>
          </a:p>
          <a:p>
            <a:pPr>
              <a:buFontTx/>
              <a:buNone/>
            </a:pPr>
            <a:r>
              <a:rPr lang="nl-NL" sz="1400"/>
              <a:t>de olifant</a:t>
            </a:r>
          </a:p>
          <a:p>
            <a:pPr>
              <a:buFontTx/>
              <a:buNone/>
            </a:pPr>
            <a:r>
              <a:rPr lang="nl-NL" sz="1400"/>
              <a:t>het schaap</a:t>
            </a:r>
          </a:p>
          <a:p>
            <a:pPr>
              <a:buFontTx/>
              <a:buNone/>
            </a:pPr>
            <a:r>
              <a:rPr lang="nl-NL" sz="1400"/>
              <a:t>de slang</a:t>
            </a:r>
          </a:p>
          <a:p>
            <a:pPr>
              <a:buFontTx/>
              <a:buNone/>
            </a:pPr>
            <a:r>
              <a:rPr lang="nl-NL" sz="1400"/>
              <a:t>de spin</a:t>
            </a:r>
          </a:p>
          <a:p>
            <a:pPr>
              <a:buFontTx/>
              <a:buNone/>
            </a:pPr>
            <a:r>
              <a:rPr lang="nl-NL" sz="1400"/>
              <a:t>de vacht</a:t>
            </a:r>
          </a:p>
          <a:p>
            <a:pPr>
              <a:buFontTx/>
              <a:buNone/>
            </a:pPr>
            <a:r>
              <a:rPr lang="nl-NL" sz="1400"/>
              <a:t>de veer</a:t>
            </a: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meervoud</a:t>
            </a:r>
          </a:p>
        </p:txBody>
      </p:sp>
      <p:sp>
        <p:nvSpPr>
          <p:cNvPr id="83971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nl-NL" sz="1400" dirty="0"/>
              <a:t>de aap			de apen</a:t>
            </a:r>
          </a:p>
          <a:p>
            <a:pPr>
              <a:buFontTx/>
              <a:buNone/>
            </a:pPr>
            <a:r>
              <a:rPr lang="nl-NL" sz="1400" dirty="0"/>
              <a:t>het bos			de bossen</a:t>
            </a:r>
          </a:p>
          <a:p>
            <a:pPr>
              <a:buFontTx/>
              <a:buNone/>
            </a:pPr>
            <a:r>
              <a:rPr lang="nl-NL" sz="1400" dirty="0"/>
              <a:t>het dier			de dieren</a:t>
            </a:r>
          </a:p>
          <a:p>
            <a:pPr>
              <a:buFontTx/>
              <a:buNone/>
            </a:pPr>
            <a:r>
              <a:rPr lang="nl-NL" sz="1400" dirty="0"/>
              <a:t>de eend			de eenden</a:t>
            </a:r>
          </a:p>
          <a:p>
            <a:pPr>
              <a:buFontTx/>
              <a:buNone/>
            </a:pPr>
            <a:r>
              <a:rPr lang="nl-NL" sz="1400" dirty="0"/>
              <a:t>de geit			de geiten</a:t>
            </a:r>
          </a:p>
          <a:p>
            <a:pPr>
              <a:buFontTx/>
              <a:buNone/>
            </a:pPr>
            <a:r>
              <a:rPr lang="nl-NL" sz="1400" dirty="0"/>
              <a:t>de haan			de hanen</a:t>
            </a:r>
          </a:p>
          <a:p>
            <a:pPr>
              <a:buFontTx/>
              <a:buNone/>
            </a:pPr>
            <a:r>
              <a:rPr lang="nl-NL" sz="1400" dirty="0"/>
              <a:t>het hok			de hokken</a:t>
            </a:r>
          </a:p>
          <a:p>
            <a:pPr>
              <a:buFontTx/>
              <a:buNone/>
            </a:pPr>
            <a:r>
              <a:rPr lang="nl-NL" sz="1400" dirty="0"/>
              <a:t>de kat			de katten</a:t>
            </a:r>
          </a:p>
          <a:p>
            <a:pPr>
              <a:buFontTx/>
              <a:buNone/>
            </a:pPr>
            <a:r>
              <a:rPr lang="nl-NL" sz="1400"/>
              <a:t>de kinderboerderij		de kinderboerderijen</a:t>
            </a:r>
          </a:p>
          <a:p>
            <a:pPr>
              <a:buFontTx/>
              <a:buNone/>
            </a:pPr>
            <a:r>
              <a:rPr lang="nl-NL" sz="1400" dirty="0"/>
              <a:t>de kip			de kippen</a:t>
            </a:r>
          </a:p>
          <a:p>
            <a:pPr>
              <a:buFontTx/>
              <a:buNone/>
            </a:pPr>
            <a:r>
              <a:rPr lang="nl-NL" sz="1400" dirty="0"/>
              <a:t>het konijn			de konijnen</a:t>
            </a:r>
          </a:p>
          <a:p>
            <a:pPr>
              <a:buFontTx/>
              <a:buNone/>
            </a:pPr>
            <a:r>
              <a:rPr lang="nl-NL" sz="1400" dirty="0"/>
              <a:t>de kooi			de kooien</a:t>
            </a:r>
          </a:p>
          <a:p>
            <a:pPr>
              <a:buFontTx/>
              <a:buNone/>
            </a:pPr>
            <a:r>
              <a:rPr lang="nl-NL" sz="1400" dirty="0"/>
              <a:t>de leeuw			de leeuwen</a:t>
            </a:r>
          </a:p>
          <a:p>
            <a:pPr>
              <a:buFontTx/>
              <a:buNone/>
            </a:pPr>
            <a:r>
              <a:rPr lang="nl-NL" sz="1400" dirty="0"/>
              <a:t>de olifant			de olifanten</a:t>
            </a:r>
          </a:p>
          <a:p>
            <a:pPr>
              <a:buFontTx/>
              <a:buNone/>
            </a:pPr>
            <a:r>
              <a:rPr lang="nl-NL" sz="1400" dirty="0"/>
              <a:t>het schaap			de schapen</a:t>
            </a:r>
          </a:p>
          <a:p>
            <a:pPr>
              <a:buFontTx/>
              <a:buNone/>
            </a:pPr>
            <a:r>
              <a:rPr lang="nl-NL" sz="1400" dirty="0"/>
              <a:t>de slang			de slangen</a:t>
            </a:r>
          </a:p>
          <a:p>
            <a:pPr>
              <a:buFontTx/>
              <a:buNone/>
            </a:pPr>
            <a:r>
              <a:rPr lang="nl-NL" sz="1400" dirty="0"/>
              <a:t>de spin			de spinnen</a:t>
            </a:r>
          </a:p>
          <a:p>
            <a:pPr>
              <a:buFontTx/>
              <a:buNone/>
            </a:pPr>
            <a:r>
              <a:rPr lang="nl-NL" sz="1400" dirty="0"/>
              <a:t>de vacht			de vachten</a:t>
            </a:r>
          </a:p>
          <a:p>
            <a:pPr>
              <a:buFontTx/>
              <a:buNone/>
            </a:pPr>
            <a:r>
              <a:rPr lang="nl-NL" sz="1400" dirty="0"/>
              <a:t>de veer			de veren</a:t>
            </a: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meervoud</a:t>
            </a:r>
          </a:p>
        </p:txBody>
      </p:sp>
      <p:sp>
        <p:nvSpPr>
          <p:cNvPr id="84995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nl-NL"/>
              <a:t>de cavia</a:t>
            </a:r>
          </a:p>
          <a:p>
            <a:pPr>
              <a:buFontTx/>
              <a:buNone/>
            </a:pPr>
            <a:r>
              <a:rPr lang="nl-NL"/>
              <a:t>de ezel</a:t>
            </a:r>
          </a:p>
          <a:p>
            <a:pPr>
              <a:buFontTx/>
              <a:buNone/>
            </a:pPr>
            <a:r>
              <a:rPr lang="nl-NL"/>
              <a:t>de pony</a:t>
            </a:r>
          </a:p>
          <a:p>
            <a:pPr>
              <a:buFontTx/>
              <a:buNone/>
            </a:pPr>
            <a:r>
              <a:rPr lang="nl-NL"/>
              <a:t>de tijger</a:t>
            </a:r>
          </a:p>
          <a:p>
            <a:pPr>
              <a:buFontTx/>
              <a:buNone/>
            </a:pPr>
            <a:r>
              <a:rPr lang="nl-NL"/>
              <a:t>het varken</a:t>
            </a:r>
          </a:p>
          <a:p>
            <a:pPr>
              <a:buFontTx/>
              <a:buNone/>
            </a:pPr>
            <a:r>
              <a:rPr lang="nl-NL"/>
              <a:t>de vogel</a:t>
            </a: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meervoud</a:t>
            </a:r>
          </a:p>
        </p:txBody>
      </p:sp>
      <p:sp>
        <p:nvSpPr>
          <p:cNvPr id="86019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nl-NL"/>
              <a:t>de cavia				de cavia’s</a:t>
            </a:r>
          </a:p>
          <a:p>
            <a:pPr>
              <a:buFontTx/>
              <a:buNone/>
            </a:pPr>
            <a:r>
              <a:rPr lang="nl-NL"/>
              <a:t>de ezel				de ezels</a:t>
            </a:r>
          </a:p>
          <a:p>
            <a:pPr>
              <a:buFontTx/>
              <a:buNone/>
            </a:pPr>
            <a:r>
              <a:rPr lang="nl-NL"/>
              <a:t>de pony				de pony’s</a:t>
            </a:r>
          </a:p>
          <a:p>
            <a:pPr>
              <a:buFontTx/>
              <a:buNone/>
            </a:pPr>
            <a:r>
              <a:rPr lang="nl-NL"/>
              <a:t>de tijger				de tijgers</a:t>
            </a:r>
          </a:p>
          <a:p>
            <a:pPr>
              <a:buFontTx/>
              <a:buNone/>
            </a:pPr>
            <a:r>
              <a:rPr lang="nl-NL"/>
              <a:t>het varken			de varkens</a:t>
            </a:r>
          </a:p>
          <a:p>
            <a:pPr>
              <a:buFontTx/>
              <a:buNone/>
            </a:pPr>
            <a:r>
              <a:rPr lang="nl-NL"/>
              <a:t>de vogel				de vogels</a:t>
            </a: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/>
              <a:t>liedje</a:t>
            </a:r>
          </a:p>
        </p:txBody>
      </p:sp>
      <p:sp>
        <p:nvSpPr>
          <p:cNvPr id="8704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nl-NL" sz="2400"/>
              <a:t>op de boerderij zijn allerhande dieren</a:t>
            </a:r>
          </a:p>
          <a:p>
            <a:pPr eaLnBrk="1" hangingPunct="1">
              <a:buFontTx/>
              <a:buNone/>
            </a:pPr>
            <a:r>
              <a:rPr lang="nl-NL" sz="2400"/>
              <a:t>kom maar eens kijken, kom maar eens mee</a:t>
            </a:r>
          </a:p>
          <a:p>
            <a:pPr eaLnBrk="1" hangingPunct="1">
              <a:buFontTx/>
              <a:buNone/>
            </a:pPr>
            <a:r>
              <a:rPr lang="nl-NL" sz="2400"/>
              <a:t>boe, boe, boe, boe, roepen alle koeien</a:t>
            </a:r>
          </a:p>
          <a:p>
            <a:pPr eaLnBrk="1" hangingPunct="1">
              <a:buFontTx/>
              <a:buNone/>
            </a:pPr>
            <a:r>
              <a:rPr lang="nl-NL" sz="2400"/>
              <a:t>boe, boe, boe, boe, roept iedereen</a:t>
            </a:r>
          </a:p>
          <a:p>
            <a:pPr eaLnBrk="1" hangingPunct="1">
              <a:buFontTx/>
              <a:buNone/>
            </a:pPr>
            <a:endParaRPr lang="nl-NL" sz="2400"/>
          </a:p>
          <a:p>
            <a:pPr eaLnBrk="1" hangingPunct="1">
              <a:buFontTx/>
              <a:buNone/>
            </a:pPr>
            <a:r>
              <a:rPr lang="nl-NL" sz="2400"/>
              <a:t>op de boerderij zijn allerhande dieren</a:t>
            </a:r>
          </a:p>
          <a:p>
            <a:pPr eaLnBrk="1" hangingPunct="1">
              <a:buFontTx/>
              <a:buNone/>
            </a:pPr>
            <a:r>
              <a:rPr lang="nl-NL" sz="2400"/>
              <a:t>kom maar eens kijken, kom maar eens mee</a:t>
            </a:r>
          </a:p>
          <a:p>
            <a:pPr eaLnBrk="1" hangingPunct="1">
              <a:buFontTx/>
              <a:buNone/>
            </a:pPr>
            <a:r>
              <a:rPr lang="nl-NL" sz="2400"/>
              <a:t>tok, tok, tok, tok roepen alle kippen</a:t>
            </a:r>
          </a:p>
          <a:p>
            <a:pPr eaLnBrk="1" hangingPunct="1">
              <a:buFontTx/>
              <a:buNone/>
            </a:pPr>
            <a:r>
              <a:rPr lang="nl-NL" sz="2400"/>
              <a:t>tok, tok, tok, tok, roept iedereen</a:t>
            </a:r>
          </a:p>
          <a:p>
            <a:pPr eaLnBrk="1" hangingPunct="1">
              <a:buFontTx/>
              <a:buNone/>
            </a:pPr>
            <a:endParaRPr lang="nl-NL"/>
          </a:p>
          <a:p>
            <a:pPr eaLnBrk="1" hangingPunct="1">
              <a:buFontTx/>
              <a:buNone/>
            </a:pPr>
            <a:endParaRPr lang="nl-NL"/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1052736"/>
            <a:ext cx="8229600" cy="1143000"/>
          </a:xfrm>
        </p:spPr>
        <p:txBody>
          <a:bodyPr/>
          <a:lstStyle/>
          <a:p>
            <a:r>
              <a:rPr lang="nl-NL" dirty="0"/>
              <a:t> </a:t>
            </a:r>
            <a:br>
              <a:rPr lang="nl-NL" dirty="0"/>
            </a:br>
            <a:br>
              <a:rPr lang="nl-NL" dirty="0"/>
            </a:br>
            <a:r>
              <a:rPr lang="nl-NL" dirty="0"/>
              <a:t>Het verhaal</a:t>
            </a:r>
          </a:p>
        </p:txBody>
      </p:sp>
      <p:sp>
        <p:nvSpPr>
          <p:cNvPr id="4" name="Rechthoek 3"/>
          <p:cNvSpPr/>
          <p:nvPr/>
        </p:nvSpPr>
        <p:spPr>
          <a:xfrm>
            <a:off x="900646" y="3717032"/>
            <a:ext cx="1440160" cy="259228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Rechthoek 4"/>
          <p:cNvSpPr/>
          <p:nvPr/>
        </p:nvSpPr>
        <p:spPr>
          <a:xfrm>
            <a:off x="2660261" y="3717032"/>
            <a:ext cx="1440160" cy="259228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/>
          <p:cNvSpPr/>
          <p:nvPr/>
        </p:nvSpPr>
        <p:spPr>
          <a:xfrm>
            <a:off x="4430272" y="3717032"/>
            <a:ext cx="1440160" cy="2592288"/>
          </a:xfrm>
          <a:prstGeom prst="rect">
            <a:avLst/>
          </a:prstGeom>
          <a:solidFill>
            <a:srgbClr val="99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/>
          <p:cNvSpPr/>
          <p:nvPr/>
        </p:nvSpPr>
        <p:spPr>
          <a:xfrm>
            <a:off x="6200283" y="3726035"/>
            <a:ext cx="1440160" cy="25922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04093918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r>
              <a:rPr lang="nl-NL" sz="3600" dirty="0"/>
              <a:t>goede zinnen maken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616624"/>
          </a:xfrm>
        </p:spPr>
        <p:txBody>
          <a:bodyPr/>
          <a:lstStyle/>
          <a:p>
            <a:pPr marL="0" indent="0">
              <a:buNone/>
            </a:pPr>
            <a:r>
              <a:rPr lang="nl-NL" sz="2800" u="sng" dirty="0"/>
              <a:t>Wat gaan we doen? Zoek iemand die…: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800" dirty="0"/>
              <a:t>De leerlingen krijgen een post-</a:t>
            </a:r>
            <a:r>
              <a:rPr lang="nl-NL" sz="2800" dirty="0" err="1"/>
              <a:t>it</a:t>
            </a:r>
            <a:r>
              <a:rPr lang="nl-NL" sz="2800" dirty="0"/>
              <a:t> met daarop de naam van een mens of dier uit het verhaal van vandaag en plakken die op hun hoofd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800" dirty="0"/>
              <a:t>Ze lopen rond, geven een high five en stellen een vraag om erachter te komen wie of wat ze zijn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800" dirty="0"/>
              <a:t>De ander antwoordt met ja of nee en stelt daarna een vraag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800" dirty="0"/>
              <a:t>Dan lopen ze weer verder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800" dirty="0"/>
              <a:t>Na 3 minuten is de tijd voorbij en mogen de kinderen raden wie ze zijn</a:t>
            </a:r>
          </a:p>
        </p:txBody>
      </p:sp>
    </p:spTree>
    <p:extLst>
      <p:ext uri="{BB962C8B-B14F-4D97-AF65-F5344CB8AC3E}">
        <p14:creationId xmlns:p14="http://schemas.microsoft.com/office/powerpoint/2010/main" val="2613810479"/>
      </p:ext>
    </p:extLst>
  </p:cSld>
  <p:clrMapOvr>
    <a:masterClrMapping/>
  </p:clrMapOvr>
</p:sld>
</file>

<file path=ppt/theme/theme1.xml><?xml version="1.0" encoding="utf-8"?>
<a:theme xmlns:a="http://schemas.openxmlformats.org/drawingml/2006/main" name="Standaardontwerp">
  <a:themeElements>
    <a:clrScheme name="Standaardontwer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ardontwerp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6970</TotalTime>
  <Words>1160</Words>
  <Application>Microsoft Office PowerPoint</Application>
  <PresentationFormat>Diavoorstelling (4:3)</PresentationFormat>
  <Paragraphs>431</Paragraphs>
  <Slides>135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135</vt:i4>
      </vt:variant>
    </vt:vector>
  </HeadingPairs>
  <TitlesOfParts>
    <vt:vector size="138" baseType="lpstr">
      <vt:lpstr>Arial</vt:lpstr>
      <vt:lpstr>Calibri</vt:lpstr>
      <vt:lpstr>Standaardontwerp</vt:lpstr>
      <vt:lpstr>Mondeling  Nederlands</vt:lpstr>
      <vt:lpstr>Weet je nog?</vt:lpstr>
      <vt:lpstr>PowerPoint-presentatie</vt:lpstr>
      <vt:lpstr>Klankoefeningen /u/  -  /uu/</vt:lpstr>
      <vt:lpstr>klankversje</vt:lpstr>
      <vt:lpstr>klankversje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tegenstellingen</vt:lpstr>
      <vt:lpstr>tegenstellingen</vt:lpstr>
      <vt:lpstr>tegenstellingen</vt:lpstr>
      <vt:lpstr>tegenstellingen</vt:lpstr>
      <vt:lpstr>meervoud</vt:lpstr>
      <vt:lpstr>meervoud</vt:lpstr>
      <vt:lpstr>   Het verhaal</vt:lpstr>
      <vt:lpstr>Goede zinnen maken/tegenstellingen</vt:lpstr>
      <vt:lpstr>Wat hebben wij geleerd?</vt:lpstr>
      <vt:lpstr>Dag 2</vt:lpstr>
      <vt:lpstr> weet je nog? Het verhaal</vt:lpstr>
      <vt:lpstr>Weet je nog?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Meervoud</vt:lpstr>
      <vt:lpstr>Meervoud</vt:lpstr>
      <vt:lpstr>meervoud</vt:lpstr>
      <vt:lpstr>meervoud</vt:lpstr>
      <vt:lpstr>Doen! Ra ra wat ben ik?</vt:lpstr>
      <vt:lpstr>Verkleinwoorden/zinnen maken</vt:lpstr>
      <vt:lpstr>Wat hebben wij geleerd?</vt:lpstr>
      <vt:lpstr>Dag 3</vt:lpstr>
      <vt:lpstr>Weet je nog?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meervoud</vt:lpstr>
      <vt:lpstr>meervoud</vt:lpstr>
      <vt:lpstr>meervoud</vt:lpstr>
      <vt:lpstr>meervoud</vt:lpstr>
      <vt:lpstr>liedje</vt:lpstr>
      <vt:lpstr>   Het verhaal</vt:lpstr>
      <vt:lpstr>goede zinnen maken</vt:lpstr>
      <vt:lpstr>Wat hebben wij geleerd?</vt:lpstr>
      <vt:lpstr>Dag 4</vt:lpstr>
      <vt:lpstr> weet je nog? Het verhaal</vt:lpstr>
      <vt:lpstr>Weet je nog?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de lente</vt:lpstr>
      <vt:lpstr>de zomer</vt:lpstr>
      <vt:lpstr>de herfst</vt:lpstr>
      <vt:lpstr>de winter</vt:lpstr>
      <vt:lpstr>meervoud</vt:lpstr>
      <vt:lpstr>meervoud</vt:lpstr>
      <vt:lpstr>Goede zinnen maken</vt:lpstr>
      <vt:lpstr>Wat hebben wij geleerd?</vt:lpstr>
      <vt:lpstr>Dag 5</vt:lpstr>
      <vt:lpstr>Weet je nog?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 </vt:lpstr>
      <vt:lpstr>Klankoefeningen /u/  -  /uu/</vt:lpstr>
      <vt:lpstr>klankversje</vt:lpstr>
      <vt:lpstr>klankversje</vt:lpstr>
      <vt:lpstr>Verkleinwoorden/de en het</vt:lpstr>
      <vt:lpstr>Persoonsaanduidende woorden</vt:lpstr>
      <vt:lpstr>Wat hebben wij geleerd?</vt:lpstr>
    </vt:vector>
  </TitlesOfParts>
  <Company>Zaan Primair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kernleerkracht</dc:creator>
  <cp:lastModifiedBy>aurora smit</cp:lastModifiedBy>
  <cp:revision>94</cp:revision>
  <dcterms:created xsi:type="dcterms:W3CDTF">2009-11-12T12:07:49Z</dcterms:created>
  <dcterms:modified xsi:type="dcterms:W3CDTF">2016-06-26T21:27:24Z</dcterms:modified>
</cp:coreProperties>
</file>